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jp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gif"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images/au_emotion_animation.mp4" TargetMode="External" /><Relationship Id="rId3" Type="http://schemas.openxmlformats.org/officeDocument/2006/relationships/hyperlink" Target="images/overlay_animation_large.mp4" TargetMode="External" /><Relationship Id="rId4" Type="http://schemas.openxmlformats.org/officeDocument/2006/relationships/hyperlink" Target="images/landmark_animation.mp4" TargetMode="External" /><Relationship Id="rId5" Type="http://schemas.openxmlformats.org/officeDocument/2006/relationships/image" Target="../media/image6.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learningonscreen.ac.uk/ondemand/index.php/prog/11ED256E?bcast=127465838&amp;playlist=220146" TargetMode="External" /><Relationship Id="rId3" Type="http://schemas.openxmlformats.org/officeDocument/2006/relationships/hyperlink" Target="https://login.learningonscreen.ac.uk/wayfless.php?entityID=https%3A%2F%2Fidp.goldsmiths.ac.uk%2Fidp%2Fshibboleth&amp;target=https%3A%2F%2Flearningonscreen.ac.uk%2Fondemand%2Findex.php%2Fprog%2F11ED256E%3Fbcast%3D127465838" TargetMode="External" /><Relationship Id="rId4" Type="http://schemas.openxmlformats.org/officeDocument/2006/relationships/image" Target="../media/image13.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cosanlab/py-feat" TargetMode="External" /><Relationship Id="rId3" Type="http://schemas.openxmlformats.org/officeDocument/2006/relationships/hyperlink" Target="https://github.com/TadasBaltrusaitis/OpenFace" TargetMode="External" /><Relationship Id="rId4" Type="http://schemas.openxmlformats.org/officeDocument/2006/relationships/hyperlink" Target="https://github.com/CMU-Perceptual-Computing-Lab/openpose" TargetMode="External" /><Relationship Id="rId5" Type="http://schemas.openxmlformats.org/officeDocument/2006/relationships/hyperlink" Target="https://github.com/timmahrt/praatIO" TargetMode="External" /><Relationship Id="rId6" Type="http://schemas.openxmlformats.org/officeDocument/2006/relationships/hyperlink" Target="https://github.com/cran/LIWCalike"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Bill &amp; Monica: Sex, Lies &amp; Videotape</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Identity, Agency &amp; Environment</a:t>
            </a:r>
            <a:br/>
            <a:br/>
            <a:r>
              <a:rPr/>
              <a:t>Dr. Gordon Wright</a:t>
            </a:r>
          </a:p>
        </p:txBody>
      </p:sp>
      <p:sp>
        <p:nvSpPr>
          <p:cNvPr id="4" name="Date Placeholder 3"/>
          <p:cNvSpPr>
            <a:spLocks noGrp="1"/>
          </p:cNvSpPr>
          <p:nvPr>
            <p:ph idx="10" sz="half" type="dt"/>
          </p:nvPr>
        </p:nvSpPr>
        <p:spPr/>
        <p:txBody>
          <a:bodyPr/>
          <a:lstStyle/>
          <a:p>
            <a:pPr lvl="0" indent="0" marL="0">
              <a:buNone/>
            </a:pPr>
            <a:r>
              <a:rPr/>
              <a:t>November 20, 2024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Thank you very much.</a:t>
            </a:r>
            <a:br/>
            <a:r>
              <a:rPr/>
              <a:t>First, let me thank all of you who are here.</a:t>
            </a:r>
            <a:br/>
            <a:r>
              <a:rPr/>
              <a:t>Many of us have been working together now for 20 years on a lot of these issues, and this is a very happy day for us.</a:t>
            </a:r>
          </a:p>
          <a:p>
            <a:pPr lvl="0" indent="0" marL="0">
              <a:buNone/>
            </a:pPr>
            <a:r>
              <a:rPr/>
              <a:t>I thank the First Lady for all she has done on this issue for as long as I have known her.</a:t>
            </a:r>
            <a:br/>
            <a:r>
              <a:rPr/>
              <a:t>I thank the Vice President and Mrs. Gore for their family conference and the light it has shed on the announcement we’re here to emphasize today.</a:t>
            </a:r>
            <a:br/>
            <a:r>
              <a:rPr/>
              <a:t>Thank you, Secretary Riley, for the community learning centers, and I’m very proud of what we’ve done there.</a:t>
            </a:r>
          </a:p>
          <a:p>
            <a:pPr lvl="0" indent="0" marL="0">
              <a:buNone/>
            </a:pPr>
            <a:r>
              <a:rPr/>
              <a:t>Thank you, Bill White.</a:t>
            </a:r>
            <a:br/>
            <a:r>
              <a:rPr/>
              <a:t>I’ll talk more about your contribution in a moment, but it is truly remarkable.</a:t>
            </a:r>
            <a:br/>
            <a:r>
              <a:rPr/>
              <a:t>I thank Rand and Debra Bass for giving us a living, breathing example of the best of America: parents who are working hard to do their jobs but also determined to do their most important job very well with their children.</a:t>
            </a:r>
            <a:br/>
            <a:r>
              <a:rPr/>
              <a:t>I thank Senator Feinstein, Senator Dodd, and Senator Boxer for being here.</a:t>
            </a:r>
          </a:p>
          <a:p>
            <a:pPr lvl="0" indent="0" marL="0">
              <a:buNone/>
            </a:pPr>
            <a:r>
              <a:rPr/>
              <a:t>Tomorrow, in the State of the Union Address, I will spell out what we seek to do on behalf of our children to prepare them for the 21st century.</a:t>
            </a:r>
            <a:br/>
            <a:r>
              <a:rPr/>
              <a:t>But I want to talk a little bit about education today and about this announcement in that context.</a:t>
            </a:r>
          </a:p>
          <a:p>
            <a:pPr lvl="0" indent="0" marL="0">
              <a:buNone/>
            </a:pPr>
            <a:r>
              <a:rPr/>
              <a:t>Education must be our Nation’s highest priority.</a:t>
            </a:r>
            <a:br/>
            <a:r>
              <a:rPr/>
              <a:t>Last year, in the State of the Union Address, I set out a 10-point plan to move us forward and urged the American people to make sure that politics stops at the schoolhouse door.</a:t>
            </a:r>
            <a:br/>
            <a:r>
              <a:rPr/>
              <a:t>Well, we’ve made a lot of progress on that 10-point plan: a remarkable array of initiatives to open the doors of college to every American who’s willing to work for it; strong progress toward high national standards in the basics, the America Reads challenge to teach every 8-year-old to read; continued progress in the Vice President’s program to hook up all of our classrooms and libraries to the Internet by the year 2000.</a:t>
            </a:r>
          </a:p>
          <a:p>
            <a:pPr lvl="0" indent="0" marL="0">
              <a:buNone/>
            </a:pPr>
            <a:r>
              <a:rPr/>
              <a:t>This has been the most important year in a generation for education reform.</a:t>
            </a:r>
            <a:br/>
            <a:r>
              <a:rPr/>
              <a:t>Tomorrow I’ll set out the next steps on our continuing road.</a:t>
            </a:r>
          </a:p>
          <a:p>
            <a:pPr lvl="0" indent="0" marL="0">
              <a:buNone/>
            </a:pPr>
            <a:r>
              <a:rPr/>
              <a:t>First, I will propose the first-ever national effort to reduce class size in the early grades.</a:t>
            </a:r>
            <a:br/>
            <a:r>
              <a:rPr/>
              <a:t>Hillary and I worked very hard 15 years ago now to have very strict class sizes at home in the early grades, and it was quite controversial and, I think, enormously beneficial when we did it.</a:t>
            </a:r>
            <a:br/>
            <a:r>
              <a:rPr/>
              <a:t>Our balanced budget will help to hire 100,000 teachers who must pass State competency tests but who will be able to reduce class size in the first, second, and third grades to an average of 18 nationwide.</a:t>
            </a:r>
          </a:p>
          <a:p>
            <a:pPr lvl="0" indent="0" marL="0">
              <a:buNone/>
            </a:pPr>
            <a:r>
              <a:rPr/>
              <a:t>Second, since there are more students and there will be more teachers, there must be more classrooms.</a:t>
            </a:r>
            <a:br/>
            <a:r>
              <a:rPr/>
              <a:t>So I will propose a school construction tax cut to help communities modernize and build new schools.</a:t>
            </a:r>
          </a:p>
          <a:p>
            <a:pPr lvl="0" indent="0" marL="0">
              <a:buNone/>
            </a:pPr>
            <a:r>
              <a:rPr/>
              <a:t>Third, I will promote a national effort to help schools that follow the lead of the Chicago system in ending social promotion but helping students with summer school and other programs to give them the tools they need to get ahead.</a:t>
            </a:r>
          </a:p>
          <a:p>
            <a:pPr lvl="0" indent="0" marL="0">
              <a:buNone/>
            </a:pPr>
            <a:r>
              <a:rPr/>
              <a:t>All these steps will help our children get the future they deserve.</a:t>
            </a:r>
            <a:br/>
            <a:r>
              <a:rPr/>
              <a:t>And that’s why what we’re announcing here is so important as well.</a:t>
            </a:r>
          </a:p>
          <a:p>
            <a:pPr lvl="0" indent="0" marL="0">
              <a:buNone/>
            </a:pPr>
            <a:r>
              <a:rPr/>
              <a:t>Every child needs someplace to go after school.</a:t>
            </a:r>
            <a:br/>
            <a:r>
              <a:rPr/>
              <a:t>With after-school programs, we can not only keep our kids healthy and happy and safe, we can help to teach them to say no to drugs, alcohol, and crime, yes to reading, sports, and computers.</a:t>
            </a:r>
            <a:br/>
            <a:r>
              <a:rPr/>
              <a:t>My balanced budget plan includes a national initiative to spark private sector and local community efforts to provide after-school care, as the Secretary of Education said, to half a million more children.</a:t>
            </a:r>
          </a:p>
          <a:p>
            <a:pPr lvl="0" indent="0" marL="0">
              <a:buNone/>
            </a:pPr>
            <a:r>
              <a:rPr/>
              <a:t>Now, let me say, in addition to all the positive benefits, I think it’s important to point out that the hours between 3 and 7 at night are the most vulnerable hours for young people to get in trouble, for juvenile crime.</a:t>
            </a:r>
            <a:br/>
            <a:r>
              <a:rPr/>
              <a:t>There is this sort of assumption that everybody that gets in trouble when they’re young has just already been abandoned.</a:t>
            </a:r>
            <a:br/>
            <a:r>
              <a:rPr/>
              <a:t>That’s not true.</a:t>
            </a:r>
            <a:br/>
            <a:r>
              <a:rPr/>
              <a:t>Most of the kids that get in trouble get in trouble after school closes and before their parents get home from work.</a:t>
            </a:r>
            <a:br/>
            <a:r>
              <a:rPr/>
              <a:t>So in the adolescent years, in the later years, it is profoundly important to try to give kids something to say yes to and something positive to do.</a:t>
            </a:r>
          </a:p>
          <a:p>
            <a:pPr lvl="0" indent="0" marL="0">
              <a:buNone/>
            </a:pPr>
            <a:r>
              <a:rPr/>
              <a:t>But we can’t do it alone.</a:t>
            </a:r>
            <a:br/>
            <a:r>
              <a:rPr/>
              <a:t>As I said, our plan involves a public-private partnership.</a:t>
            </a:r>
            <a:br/>
            <a:r>
              <a:rPr/>
              <a:t>So it has fallen to me to announce that our distinguished guest from the Mott Foundation of Flint, Michigan, has pledged up to $55 million to help ensure that after-school programs supported by Federal funds are of the highest quality.</a:t>
            </a:r>
            <a:br/>
            <a:r>
              <a:rPr/>
              <a:t>That is an astonishing gift.</a:t>
            </a:r>
            <a:br/>
            <a:r>
              <a:rPr/>
              <a:t>Thank you, Bill White.</a:t>
            </a:r>
            <a:br/>
            <a:r>
              <a:rPr/>
              <a:t>Thank you.</a:t>
            </a:r>
          </a:p>
          <a:p>
            <a:pPr lvl="0" indent="0" marL="0">
              <a:buNone/>
            </a:pPr>
            <a:r>
              <a:rPr/>
              <a:t>We are determined to help Americans succeed in the workplace, to raise well-educated, healthy kids, and to help Americans succeed at the toughest job of all, that of being a parent.</a:t>
            </a:r>
            <a:br/>
            <a:r>
              <a:rPr/>
              <a:t>And the Mott Foundation has gone a long way toward helping us.</a:t>
            </a:r>
            <a:br/>
            <a:r>
              <a:rPr/>
              <a:t>I thank them.</a:t>
            </a:r>
          </a:p>
          <a:p>
            <a:pPr lvl="0" indent="0" marL="0">
              <a:buNone/>
            </a:pPr>
            <a:r>
              <a:rPr/>
              <a:t>Now, I have to go back to work on my State of the Union speech.</a:t>
            </a:r>
            <a:br/>
            <a:r>
              <a:rPr/>
              <a:t>And I worked on it until pretty late last night.</a:t>
            </a:r>
            <a:br/>
            <a:r>
              <a:rPr/>
              <a:t>But I want to say one thing to the American people.</a:t>
            </a:r>
            <a:br/>
            <a:r>
              <a:rPr/>
              <a:t>I want you to listen to me.</a:t>
            </a:r>
            <a:br/>
            <a:r>
              <a:rPr/>
              <a:t>I’m going to say this again.</a:t>
            </a:r>
            <a:br/>
            <a:r>
              <a:rPr b="1"/>
              <a:t>I did not have sexual relations with that woman, Miss Lewinsky.</a:t>
            </a:r>
            <a:br/>
            <a:r>
              <a:rPr/>
              <a:t>I never told anybody to lie, not a single time—never.</a:t>
            </a:r>
            <a:br/>
            <a:r>
              <a:rPr/>
              <a:t>These allegations are false.</a:t>
            </a:r>
            <a:br/>
            <a:r>
              <a:rPr/>
              <a:t>And I need to go back to work for the American people.</a:t>
            </a:r>
          </a:p>
          <a:p>
            <a:pPr lvl="0" indent="0" marL="0">
              <a:buNone/>
            </a:pPr>
            <a:r>
              <a:rPr/>
              <a:t>Thank you.</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Coh-Metrix</a:t>
            </a:r>
          </a:p>
          <a:p>
            <a:pPr lvl="0" indent="0" marL="0">
              <a:buNone/>
            </a:pPr>
            <a:r>
              <a:rPr b="1"/>
              <a:t>Coh-Metrix</a:t>
            </a:r>
            <a:r>
              <a:rPr/>
              <a:t> is a computational tool designed to analyze the coherence and cohesion of texts. It provides insights into the linguistic, cognitive, and discourse structures of written or spoken text. By leveraging a wide range of metrics, Coh-Metrix helps researchers and educators understand text complexity, readability, and the deeper relationships within language.</a:t>
            </a:r>
          </a:p>
        </p:txBody>
      </p:sp>
      <p:pic>
        <p:nvPicPr>
          <p:cNvPr descr="images/000130.png" id="0" name="Picture 1"/>
          <p:cNvPicPr>
            <a:picLocks noGrp="1" noChangeAspect="1"/>
          </p:cNvPicPr>
          <p:nvPr/>
        </p:nvPicPr>
        <p:blipFill>
          <a:blip r:embed="rId2"/>
          <a:stretch>
            <a:fillRect/>
          </a:stretch>
        </p:blipFill>
        <p:spPr bwMode="auto">
          <a:xfrm>
            <a:off x="3568700" y="596900"/>
            <a:ext cx="5105400" cy="35941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Facial Action Coding System</a:t>
            </a:r>
          </a:p>
          <a:p>
            <a:pPr lvl="0" indent="0" marL="0">
              <a:buNone/>
            </a:pPr>
            <a:r>
              <a:rPr/>
              <a:t>The Facial Action Coding System (FACS) is a system to taxonimize human facial movements based upon their underlying musculature.</a:t>
            </a:r>
          </a:p>
          <a:p>
            <a:pPr lvl="0" indent="0" marL="0">
              <a:buNone/>
            </a:pPr>
            <a:r>
              <a:rPr/>
              <a:t>It was first developed by Carl-Herman Hjortsö in 1978 and then popularised and expanded upon by Paul Ekman and Wallace V. Friesen in 2002.</a:t>
            </a:r>
          </a:p>
        </p:txBody>
      </p:sp>
      <p:pic>
        <p:nvPicPr>
          <p:cNvPr descr="images/facs_image.jpg" id="0" name="Picture 1"/>
          <p:cNvPicPr>
            <a:picLocks noGrp="1" noChangeAspect="1"/>
          </p:cNvPicPr>
          <p:nvPr/>
        </p:nvPicPr>
        <p:blipFill>
          <a:blip r:embed="rId2"/>
          <a:stretch>
            <a:fillRect/>
          </a:stretch>
        </p:blipFill>
        <p:spPr bwMode="auto">
          <a:xfrm>
            <a:off x="3568700" y="647700"/>
            <a:ext cx="5105400" cy="35052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py-feat.org/_images/all.gif" id="0" name="Picture 1"/>
          <p:cNvPicPr>
            <a:picLocks noGrp="1" noChangeAspect="1"/>
          </p:cNvPicPr>
          <p:nvPr/>
        </p:nvPicPr>
        <p:blipFill>
          <a:blip r:embed="rId2"/>
          <a:stretch>
            <a:fillRect/>
          </a:stretch>
        </p:blipFill>
        <p:spPr bwMode="auto">
          <a:xfrm>
            <a:off x="3441700" y="1193800"/>
            <a:ext cx="22606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emotions.png" id="0" name="Picture 1"/>
          <p:cNvPicPr>
            <a:picLocks noGrp="1" noChangeAspect="1"/>
          </p:cNvPicPr>
          <p:nvPr/>
        </p:nvPicPr>
        <p:blipFill>
          <a:blip r:embed="rId2"/>
          <a:stretch>
            <a:fillRect/>
          </a:stretch>
        </p:blipFill>
        <p:spPr bwMode="auto">
          <a:xfrm>
            <a:off x="2298700" y="1193800"/>
            <a:ext cx="45466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Action Unit Activations (py-feat)</a:t>
            </a:r>
          </a:p>
          <a:p>
            <a:pPr lvl="0" indent="0" marL="0">
              <a:buNone/>
            </a:pPr>
            <a:r>
              <a:rPr>
                <a:hlinkClick r:id="rId2"/>
              </a:rPr>
              <a:t>images/au_emotion_animation.mp4</a:t>
            </a:r>
          </a:p>
          <a:p>
            <a:pPr lvl="0" indent="0" marL="0">
              <a:spcBef>
                <a:spcPts val="3000"/>
              </a:spcBef>
              <a:buNone/>
            </a:pPr>
            <a:r>
              <a:rPr b="1"/>
              <a:t>Facial Feature Extraction Overlay (py-feat)</a:t>
            </a:r>
          </a:p>
          <a:p>
            <a:pPr lvl="0" indent="0" marL="0">
              <a:buNone/>
            </a:pPr>
            <a:r>
              <a:rPr>
                <a:hlinkClick r:id="rId3"/>
              </a:rPr>
              <a:t>images/overlay_animation_large.mp4</a:t>
            </a:r>
          </a:p>
          <a:p>
            <a:pPr lvl="0" indent="0" marL="0">
              <a:spcBef>
                <a:spcPts val="3000"/>
              </a:spcBef>
              <a:buNone/>
            </a:pPr>
            <a:r>
              <a:rPr b="1"/>
              <a:t>Landmark Animation (py-feat)</a:t>
            </a:r>
          </a:p>
          <a:p>
            <a:pPr lvl="0" indent="0" marL="0">
              <a:buNone/>
            </a:pPr>
            <a:r>
              <a:rPr>
                <a:hlinkClick r:id="rId4"/>
              </a:rPr>
              <a:t>images/landmark_animation.mp4</a:t>
            </a:r>
          </a:p>
          <a:p>
            <a:pPr lvl="0" indent="0" marL="0">
              <a:spcBef>
                <a:spcPts val="3000"/>
              </a:spcBef>
              <a:buNone/>
            </a:pPr>
            <a:r>
              <a:rPr b="1"/>
              <a:t>2. Embodied Nonverbal Cues</a:t>
            </a:r>
          </a:p>
          <a:p>
            <a:pPr lvl="0"/>
            <a:r>
              <a:rPr/>
              <a:t>Aggressive finger pointing (uncharacteristic gesture)</a:t>
            </a:r>
          </a:p>
          <a:p>
            <a:pPr lvl="0"/>
            <a:r>
              <a:rPr/>
              <a:t>Fixed gaze and eye-widening during denial</a:t>
            </a:r>
          </a:p>
          <a:p>
            <a:pPr lvl="0"/>
            <a:r>
              <a:rPr/>
              <a:t>Postural changes from policy speech to denial</a:t>
            </a:r>
          </a:p>
          <a:p>
            <a:pPr lvl="0"/>
            <a:r>
              <a:rPr/>
              <a:t>Breaking from his usual gestural patterns</a:t>
            </a:r>
          </a:p>
        </p:txBody>
      </p:sp>
      <p:pic>
        <p:nvPicPr>
          <p:cNvPr descr="images/000129.png" id="0" name="Picture 1"/>
          <p:cNvPicPr>
            <a:picLocks noGrp="1" noChangeAspect="1"/>
          </p:cNvPicPr>
          <p:nvPr/>
        </p:nvPicPr>
        <p:blipFill>
          <a:blip r:embed="rId5"/>
          <a:stretch>
            <a:fillRect/>
          </a:stretch>
        </p:blipFill>
        <p:spPr bwMode="auto">
          <a:xfrm>
            <a:off x="3568700" y="1409700"/>
            <a:ext cx="5105400" cy="19685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000132.png" id="0" name="Picture 1"/>
          <p:cNvPicPr>
            <a:picLocks noGrp="1" noChangeAspect="1"/>
          </p:cNvPicPr>
          <p:nvPr/>
        </p:nvPicPr>
        <p:blipFill>
          <a:blip r:embed="rId2"/>
          <a:stretch>
            <a:fillRect/>
          </a:stretch>
        </p:blipFill>
        <p:spPr bwMode="auto">
          <a:xfrm>
            <a:off x="2184400" y="1193800"/>
            <a:ext cx="47752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3. Acoustic Changes</a:t>
            </a:r>
          </a:p>
          <a:p>
            <a:pPr lvl="0"/>
            <a:r>
              <a:rPr/>
              <a:t>Fundamental frequency shifts</a:t>
            </a:r>
          </a:p>
          <a:p>
            <a:pPr lvl="0"/>
            <a:r>
              <a:rPr/>
              <a:t>Changes in speech rhythm</a:t>
            </a:r>
          </a:p>
          <a:p>
            <a:pPr lvl="0"/>
            <a:r>
              <a:rPr/>
              <a:t>Doubled rate of pitch peaks during denial</a:t>
            </a:r>
          </a:p>
          <a:p>
            <a:pPr lvl="0"/>
            <a:r>
              <a:rPr/>
              <a:t>Distinct from baseline speaking pattern</a:t>
            </a:r>
          </a:p>
        </p:txBody>
      </p:sp>
      <p:pic>
        <p:nvPicPr>
          <p:cNvPr descr="images/000131.png" id="0" name="Picture 1"/>
          <p:cNvPicPr>
            <a:picLocks noGrp="1" noChangeAspect="1"/>
          </p:cNvPicPr>
          <p:nvPr/>
        </p:nvPicPr>
        <p:blipFill>
          <a:blip r:embed="rId2"/>
          <a:stretch>
            <a:fillRect/>
          </a:stretch>
        </p:blipFill>
        <p:spPr bwMode="auto">
          <a:xfrm>
            <a:off x="3568700" y="596900"/>
            <a:ext cx="5105400" cy="3581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peechrate.png" id="0" name="Picture 1"/>
          <p:cNvPicPr>
            <a:picLocks noGrp="1" noChangeAspect="1"/>
          </p:cNvPicPr>
          <p:nvPr/>
        </p:nvPicPr>
        <p:blipFill>
          <a:blip r:embed="rId2"/>
          <a:stretch>
            <a:fillRect/>
          </a:stretch>
        </p:blipFill>
        <p:spPr bwMode="auto">
          <a:xfrm>
            <a:off x="1511300" y="1193800"/>
            <a:ext cx="61214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peechheat.png" id="0" name="Picture 1"/>
          <p:cNvPicPr>
            <a:picLocks noGrp="1" noChangeAspect="1"/>
          </p:cNvPicPr>
          <p:nvPr/>
        </p:nvPicPr>
        <p:blipFill>
          <a:blip r:embed="rId2"/>
          <a:stretch>
            <a:fillRect/>
          </a:stretch>
        </p:blipFill>
        <p:spPr bwMode="auto">
          <a:xfrm>
            <a:off x="457200" y="1231900"/>
            <a:ext cx="8229600" cy="3314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Dr. Gordon Wright</a:t>
            </a:r>
          </a:p>
          <a:p>
            <a:pPr lvl="0" indent="0" marL="0">
              <a:buNone/>
            </a:pPr>
            <a:r>
              <a:rPr/>
              <a:t>. . .</a:t>
            </a:r>
          </a:p>
          <a:p>
            <a:pPr lvl="0" indent="0" marL="0">
              <a:buNone/>
            </a:pPr>
            <a:r>
              <a:rPr/>
              <a:t>Lecturer in Deception, Mind-reading and People-Watching</a:t>
            </a:r>
          </a:p>
          <a:p>
            <a:pPr lvl="0" indent="0" marL="0">
              <a:buNone/>
            </a:pPr>
            <a:r>
              <a:rPr/>
              <a:t>. . .</a:t>
            </a:r>
          </a:p>
          <a:p>
            <a:pPr lvl="0" indent="0" marL="0">
              <a:buNone/>
            </a:pPr>
          </a:p>
          <a:p>
            <a:pPr lvl="0" indent="0" marL="0">
              <a:buNone/>
            </a:pPr>
            <a:r>
              <a:rPr/>
              <a:t>Teaching:</a:t>
            </a:r>
          </a:p>
          <a:p>
            <a:pPr lvl="0"/>
            <a:r>
              <a:rPr/>
              <a:t>Undergraduate Research Methods and Statistics</a:t>
            </a:r>
          </a:p>
          <a:p>
            <a:pPr lvl="0"/>
            <a:r>
              <a:rPr/>
              <a:t>Coding and Data Science (R, Python, MatLab)</a:t>
            </a:r>
          </a:p>
          <a:p>
            <a:pPr lvl="0"/>
            <a:r>
              <a:rPr/>
              <a:t>Psychology &amp; Law (3rd Year Elective)</a:t>
            </a:r>
          </a:p>
          <a:p>
            <a:pPr lvl="0"/>
            <a:r>
              <a:rPr/>
              <a:t>MSc Forensic Psychology</a:t>
            </a:r>
          </a:p>
          <a:p>
            <a:pPr lvl="0"/>
            <a:r>
              <a:rPr/>
              <a:t>Qualitative and Quantitative Research Supervision</a:t>
            </a:r>
          </a:p>
          <a:p>
            <a:pPr lvl="0" indent="0" marL="0">
              <a:buNone/>
            </a:pPr>
            <a:r>
              <a:rPr/>
              <a:t>. . .</a:t>
            </a:r>
          </a:p>
          <a:p>
            <a:pPr lvl="0" indent="0" marL="0">
              <a:buNone/>
            </a:pPr>
          </a:p>
          <a:p>
            <a:pPr lvl="0" indent="0" marL="0">
              <a:buNone/>
            </a:pPr>
            <a:r>
              <a:rPr/>
              <a:t>Chief Mischief Officer: LittleMonkeyLab</a:t>
            </a:r>
          </a:p>
          <a:p>
            <a:pPr lvl="0" indent="0" marL="0">
              <a:buNone/>
            </a:pPr>
            <a:r>
              <a:rPr/>
              <a:t>. . .</a:t>
            </a:r>
          </a:p>
          <a:p>
            <a:pPr lvl="0" indent="0" marL="0">
              <a:spcBef>
                <a:spcPts val="3000"/>
              </a:spcBef>
              <a:buNone/>
            </a:pPr>
            <a:r>
              <a:rPr b="1"/>
              <a:t>My Perspective</a:t>
            </a:r>
          </a:p>
          <a:p>
            <a:pPr lvl="0" indent="0" marL="0">
              <a:buNone/>
            </a:pPr>
            <a:r>
              <a:rPr/>
              <a:t>My area of interest is ‘Social Cognition’ or how we think about the social world around us, perceive ourselves and those around us as social agents, and deploy interpersonal behaviours within our environment.</a:t>
            </a:r>
          </a:p>
          <a:p>
            <a:pPr lvl="0" indent="0" marL="0">
              <a:buNone/>
            </a:pPr>
            <a:r>
              <a:rPr/>
              <a:t>I subscribe to the 4E Cognitive Science model, specifically that we are not separate brains in separate jars, but rather</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waveform.png" id="0" name="Picture 1"/>
          <p:cNvPicPr>
            <a:picLocks noGrp="1" noChangeAspect="1"/>
          </p:cNvPicPr>
          <p:nvPr/>
        </p:nvPicPr>
        <p:blipFill>
          <a:blip r:embed="rId2"/>
          <a:stretch>
            <a:fillRect/>
          </a:stretch>
        </p:blipFill>
        <p:spPr bwMode="auto">
          <a:xfrm>
            <a:off x="952500" y="1193800"/>
            <a:ext cx="72390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Little Monkey</a:t>
            </a:r>
          </a:p>
          <a:p>
            <a:pPr lvl="0" indent="0" marL="0">
              <a:spcBef>
                <a:spcPts val="3000"/>
              </a:spcBef>
              <a:buNone/>
            </a:pPr>
            <a:r>
              <a:rPr b="1"/>
              <a:t>Dunbar’s Number</a:t>
            </a:r>
          </a:p>
        </p:txBody>
      </p:sp>
      <p:pic>
        <p:nvPicPr>
          <p:cNvPr descr="images/Dunbar.png" id="0" name="Picture 1"/>
          <p:cNvPicPr>
            <a:picLocks noGrp="1" noChangeAspect="1"/>
          </p:cNvPicPr>
          <p:nvPr/>
        </p:nvPicPr>
        <p:blipFill>
          <a:blip r:embed="rId2"/>
          <a:stretch>
            <a:fillRect/>
          </a:stretch>
        </p:blipFill>
        <p:spPr bwMode="auto">
          <a:xfrm>
            <a:off x="4051300" y="203200"/>
            <a:ext cx="4140200" cy="43815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Machiavellian Intelligence Hypothesis</a:t>
            </a:r>
          </a:p>
          <a:p>
            <a:pPr lvl="0" indent="0" marL="0">
              <a:buNone/>
            </a:pPr>
            <a:r>
              <a:rPr/>
              <a:t>The Machiavellian Intelligence Hypothesis posits that social demands have driven the evolution of the cognitive facilities humans employ to navigate their social domain.</a:t>
            </a:r>
          </a:p>
          <a:p>
            <a:pPr lvl="0" indent="0" marL="0">
              <a:buNone/>
            </a:pPr>
            <a:r>
              <a:rPr/>
              <a:t>‘Machiavellian’ strategies, such as deception, interpersonal manipulation, cooperation, and alliance formation allow individuals to achieve higher social and reproductive success.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Machiavellian Traits</a:t>
            </a:r>
          </a:p>
        </p:txBody>
      </p:sp>
      <p:sp>
        <p:nvSpPr>
          <p:cNvPr id="4" name="Text Placeholder 3"/>
          <p:cNvSpPr>
            <a:spLocks noGrp="1"/>
          </p:cNvSpPr>
          <p:nvPr>
            <p:ph idx="2" sz="half" type="body"/>
          </p:nvPr>
        </p:nvSpPr>
        <p:spPr/>
        <p:txBody>
          <a:bodyPr/>
          <a:lstStyle/>
          <a:p>
            <a:pPr lvl="0"/>
            <a:r>
              <a:rPr/>
              <a:t>Strategic manipulation of appearances</a:t>
            </a:r>
          </a:p>
          <a:p>
            <a:pPr lvl="0"/>
            <a:r>
              <a:rPr/>
              <a:t>Skilled management of power dynamics</a:t>
            </a:r>
          </a:p>
          <a:p>
            <a:pPr lvl="0"/>
            <a:r>
              <a:rPr/>
              <a:t>Control over social narratives</a:t>
            </a:r>
          </a:p>
          <a:p>
            <a:pPr lvl="0"/>
            <a:r>
              <a:rPr/>
              <a:t>Calculated use of context</a:t>
            </a:r>
          </a:p>
          <a:p>
            <a:pPr lvl="0"/>
            <a:r>
              <a:rPr/>
              <a:t>Mastery of asymmetrical relationships</a:t>
            </a:r>
          </a:p>
          <a:p>
            <a:pPr lvl="0" indent="0" marL="0">
              <a:spcBef>
                <a:spcPts val="3000"/>
              </a:spcBef>
              <a:buNone/>
            </a:pPr>
            <a:r>
              <a:rPr b="1"/>
              <a:t>But what about ‘normal’ humans?</a:t>
            </a:r>
          </a:p>
          <a:p>
            <a:pPr lvl="0" indent="0" marL="0">
              <a:buNone/>
            </a:pPr>
            <a:r>
              <a:rPr>
                <a:hlinkClick r:id="rId2"/>
              </a:rPr>
              <a:t>BBC Horizon - A Week Without Lying</a:t>
            </a:r>
          </a:p>
          <a:p>
            <a:pPr lvl="0" indent="0" marL="0">
              <a:buNone/>
            </a:pPr>
            <a:r>
              <a:rPr>
                <a:hlinkClick r:id="rId3"/>
              </a:rPr>
              <a:t>Goldsmiths Link</a:t>
            </a:r>
          </a:p>
        </p:txBody>
      </p:sp>
      <p:pic>
        <p:nvPicPr>
          <p:cNvPr descr="images/image00028.png" id="0" name="Picture 1"/>
          <p:cNvPicPr>
            <a:picLocks noGrp="1" noChangeAspect="1"/>
          </p:cNvPicPr>
          <p:nvPr/>
        </p:nvPicPr>
        <p:blipFill>
          <a:blip r:embed="rId4"/>
          <a:stretch>
            <a:fillRect/>
          </a:stretch>
        </p:blipFill>
        <p:spPr bwMode="auto">
          <a:xfrm>
            <a:off x="3568700" y="1384300"/>
            <a:ext cx="5105400" cy="20320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paste-5.png" id="0" name="Picture 1"/>
          <p:cNvPicPr>
            <a:picLocks noGrp="1" noChangeAspect="1"/>
          </p:cNvPicPr>
          <p:nvPr/>
        </p:nvPicPr>
        <p:blipFill>
          <a:blip r:embed="rId2"/>
          <a:stretch>
            <a:fillRect/>
          </a:stretch>
        </p:blipFill>
        <p:spPr bwMode="auto">
          <a:xfrm>
            <a:off x="850900" y="1193800"/>
            <a:ext cx="7442200" cy="3390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Types of Lies and Their Frequency</a:t>
            </a:r>
          </a:p>
          <a:p>
            <a:pPr lvl="0"/>
            <a:r>
              <a:rPr b="1"/>
              <a:t>Personal Transgression (22%)</a:t>
            </a:r>
            <a:r>
              <a:rPr/>
              <a:t>: Cover up a mistake or misdeed.</a:t>
            </a:r>
          </a:p>
          <a:p>
            <a:pPr lvl="0"/>
            <a:r>
              <a:rPr b="1"/>
              <a:t>Economic Advantage (16%)</a:t>
            </a:r>
            <a:r>
              <a:rPr/>
              <a:t>: Gain financial benefits through dishonesty.</a:t>
            </a:r>
          </a:p>
          <a:p>
            <a:pPr lvl="0"/>
            <a:r>
              <a:rPr b="1"/>
              <a:t>Personal Advantage (15%)</a:t>
            </a:r>
            <a:r>
              <a:rPr/>
              <a:t>: Secure benefits that are not necessarily financial.</a:t>
            </a:r>
          </a:p>
          <a:p>
            <a:pPr lvl="0"/>
            <a:r>
              <a:rPr b="1"/>
              <a:t>Avoidance (14%)</a:t>
            </a:r>
            <a:r>
              <a:rPr/>
              <a:t>: Escape or evade interactions with other people.</a:t>
            </a:r>
          </a:p>
          <a:p>
            <a:pPr lvl="0"/>
            <a:r>
              <a:rPr b="1"/>
              <a:t>Self-Impression (8%)</a:t>
            </a:r>
            <a:r>
              <a:rPr/>
              <a:t>: Shape a positive image of oneself.</a:t>
            </a:r>
          </a:p>
          <a:p>
            <a:pPr lvl="0"/>
            <a:r>
              <a:rPr b="1"/>
              <a:t>Humour (5%)</a:t>
            </a:r>
            <a:r>
              <a:rPr/>
              <a:t>: Make people laugh, often using exaggerated or fictitious elements.</a:t>
            </a:r>
          </a:p>
          <a:p>
            <a:pPr lvl="0"/>
            <a:r>
              <a:rPr b="1"/>
              <a:t>Social or Polite (5%)</a:t>
            </a:r>
            <a:r>
              <a:rPr/>
              <a:t>: Uphold social roles or avoid rudeness.</a:t>
            </a:r>
          </a:p>
          <a:p>
            <a:pPr lvl="0"/>
            <a:r>
              <a:rPr b="1"/>
              <a:t>Altruistic (4%)</a:t>
            </a:r>
            <a:r>
              <a:rPr/>
              <a:t>: Help someone else by telling a lie.</a:t>
            </a:r>
          </a:p>
          <a:p>
            <a:pPr lvl="0"/>
            <a:r>
              <a:rPr b="1"/>
              <a:t>Malicious (2%)</a:t>
            </a:r>
            <a:r>
              <a:rPr/>
              <a:t>: Intentionally hurt others through deception.</a:t>
            </a:r>
          </a:p>
          <a:p>
            <a:pPr lvl="0"/>
            <a:r>
              <a:rPr b="1"/>
              <a:t>Pathological (2%)</a:t>
            </a:r>
            <a:r>
              <a:rPr/>
              <a:t>: Disregard for reality; habitual lying without clear reason.</a:t>
            </a:r>
          </a:p>
          <a:p>
            <a:pPr lvl="0"/>
            <a:r>
              <a:rPr b="1"/>
              <a:t>Unknown (7%)</a:t>
            </a:r>
            <a:r>
              <a:rPr/>
              <a:t>: Motives are unclear, even to ourselves.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Why Do We Lie?</a:t>
            </a:r>
          </a:p>
          <a:p>
            <a:pPr lvl="0"/>
            <a:r>
              <a:rPr b="1"/>
              <a:t>To Protect Yourself</a:t>
            </a:r>
            <a:r>
              <a:rPr/>
              <a:t>: Many lies are told to avoid negative outcomes for oneself, whether to evade blame or cover up a mistake.</a:t>
            </a:r>
          </a:p>
          <a:p>
            <a:pPr lvl="0"/>
            <a:r>
              <a:rPr b="1"/>
              <a:t>To Promote Yourself</a:t>
            </a:r>
            <a:r>
              <a:rPr/>
              <a:t>: Lies often serve as a means to advance one’s interests, whether for economic or personal benefit.</a:t>
            </a:r>
          </a:p>
          <a:p>
            <a:pPr lvl="0"/>
            <a:r>
              <a:rPr b="1"/>
              <a:t>To Impact Others</a:t>
            </a:r>
            <a:r>
              <a:rPr/>
              <a:t>: Lies can also be intended to influence, entertain, or help others, from humour to altruistic deception.</a:t>
            </a:r>
          </a:p>
          <a:p>
            <a:pPr lvl="0" indent="0" marL="0">
              <a:spcBef>
                <a:spcPts val="3000"/>
              </a:spcBef>
              <a:buNone/>
            </a:pPr>
            <a:r>
              <a:rPr b="1"/>
              <a:t>A new type of lie</a:t>
            </a:r>
          </a:p>
          <a:p>
            <a:pPr lvl="0" indent="0" marL="0">
              <a:buNone/>
            </a:pPr>
            <a:r>
              <a:rPr/>
              <a:t>What about considering the ‘Future-Truth’ - it’s a lie right now, but by the time anyone finds out, it will be the truth!</a:t>
            </a:r>
          </a:p>
          <a:p>
            <a:pPr lvl="0" indent="0" marL="0">
              <a:buNone/>
            </a:pPr>
            <a:r>
              <a:rPr/>
              <a:t>To what degree is this a normal aspect of self-presentation and ‘growth’?</a:t>
            </a:r>
          </a:p>
          <a:p>
            <a:pPr lvl="0" indent="0" marL="0">
              <a:buNone/>
            </a:pPr>
            <a:r>
              <a:rPr/>
              <a:t>Fake it ’til you make it?</a:t>
            </a:r>
          </a:p>
          <a:p>
            <a:pPr lvl="0" indent="0" marL="0">
              <a:spcBef>
                <a:spcPts val="3000"/>
              </a:spcBef>
              <a:buNone/>
            </a:pPr>
            <a:r>
              <a:rPr b="1"/>
              <a:t>Bill Clinton as the Prototype Machiavellian</a:t>
            </a:r>
          </a:p>
          <a:p>
            <a:pPr lvl="0"/>
            <a:r>
              <a:rPr b="1"/>
              <a:t>Masterful Charm and Charisma</a:t>
            </a:r>
          </a:p>
          <a:p>
            <a:pPr lvl="1"/>
            <a:r>
              <a:rPr/>
              <a:t>Clinton’s charm helped him connect deeply with others, using it as a tool for influence—a core Machiavellian trait.</a:t>
            </a:r>
          </a:p>
          <a:p>
            <a:pPr lvl="0"/>
            <a:r>
              <a:rPr b="1"/>
              <a:t>Strategic Adaptability</a:t>
            </a:r>
          </a:p>
          <a:p>
            <a:pPr lvl="1"/>
            <a:r>
              <a:rPr/>
              <a:t>He showed flexibility in adapting to scandals and challenges, focusing on maintaining control and favorable outcomes.</a:t>
            </a:r>
          </a:p>
          <a:p>
            <a:pPr lvl="0"/>
            <a:r>
              <a:rPr b="1"/>
              <a:t>Calculated Risk-Taking</a:t>
            </a:r>
          </a:p>
          <a:p>
            <a:pPr lvl="1"/>
            <a:r>
              <a:rPr/>
              <a:t>Clinton took high-stakes risks, characteristic of Machiavellians, who weigh costs and benefits to achieve personal success.</a:t>
            </a:r>
          </a:p>
          <a:p>
            <a:pPr lvl="0"/>
            <a:r>
              <a:rPr b="1"/>
              <a:t>Political Manipulation and Persuasion</a:t>
            </a:r>
          </a:p>
          <a:p>
            <a:pPr lvl="1"/>
            <a:r>
              <a:rPr/>
              <a:t>Known for “Clintonian triangulation,” he skillfully built alliances, navigated power dynamics, and appealed to both sides.</a:t>
            </a:r>
          </a:p>
          <a:p>
            <a:pPr lvl="0" indent="0" marL="0">
              <a:spcBef>
                <a:spcPts val="3000"/>
              </a:spcBef>
              <a:buNone/>
            </a:pPr>
            <a:r>
              <a:rPr b="1"/>
              <a:t>Bill Clinton as the Prototype Machiavellian 3</a:t>
            </a:r>
          </a:p>
          <a:p>
            <a:pPr lvl="0"/>
            <a:r>
              <a:rPr b="1"/>
              <a:t>Instrumental Rationality</a:t>
            </a:r>
          </a:p>
          <a:p>
            <a:pPr lvl="1"/>
            <a:r>
              <a:rPr/>
              <a:t>His pragmatic approach prioritized effective outcomes over ethical consistency, focusing on what was politically advantageous.</a:t>
            </a:r>
          </a:p>
          <a:p>
            <a:pPr lvl="0"/>
            <a:r>
              <a:rPr b="1"/>
              <a:t>Effective Management of Public Image</a:t>
            </a:r>
          </a:p>
          <a:p>
            <a:pPr lvl="1"/>
            <a:r>
              <a:rPr/>
              <a:t>Clinton maintained a favorable public image despite controversies, displaying expert self-presentation skills.</a:t>
            </a:r>
          </a:p>
          <a:p>
            <a:pPr lvl="0"/>
            <a:r>
              <a:rPr b="1"/>
              <a:t>Boundary Between Public and Private Morality</a:t>
            </a:r>
          </a:p>
          <a:p>
            <a:pPr lvl="1"/>
            <a:r>
              <a:rPr/>
              <a:t>Demonstrating psychological compartmentalization, he separated personal actions from his public role, a typical Machiavellian characteristic.</a:t>
            </a:r>
          </a:p>
          <a:p>
            <a:pPr lvl="0" indent="0" marL="0">
              <a:spcBef>
                <a:spcPts val="3000"/>
              </a:spcBef>
              <a:buNone/>
            </a:pPr>
            <a:r>
              <a:rPr b="1"/>
              <a:t>The Five Factor Machiavellian Inventory Dimensions</a:t>
            </a:r>
          </a:p>
          <a:p>
            <a:pPr lvl="0" indent="0" marL="0">
              <a:buNone/>
            </a:pPr>
            <a:r>
              <a:rPr b="1"/>
              <a:t>Antagonism</a:t>
            </a:r>
            <a:r>
              <a:rPr/>
              <a:t> - Represents traits associated with hostility, selfishness, and disregard for others. It includes behaviors like manipulation, callousness, immodesty, and cynicism. Antagonistic individuals prioritize their own needs and goals, often at the expense of others, and may lack empathy or compassion.</a:t>
            </a:r>
          </a:p>
          <a:p>
            <a:pPr lvl="0" indent="0" marL="0">
              <a:buNone/>
            </a:pPr>
            <a:r>
              <a:rPr b="1"/>
              <a:t>Agency</a:t>
            </a:r>
            <a:r>
              <a:rPr/>
              <a:t> - Refers to traits related to ambition, self-confidence, and assertiveness. High agency reflects a strong sense of competence, goal-directed behavior, and the ability to influence and lead. People with high agency are self-assured, persistent, and less prone to self-doubt.</a:t>
            </a:r>
          </a:p>
          <a:p>
            <a:pPr lvl="0" indent="0" marL="0">
              <a:buNone/>
            </a:pPr>
            <a:r>
              <a:rPr b="1"/>
              <a:t>Planfulness</a:t>
            </a:r>
            <a:r>
              <a:rPr/>
              <a:t> - Involves strategic thinking, organization, and deliberation. Planful individuals are methodical, prefer structure, and think through decisions before acting. Low planfulness, on the other hand, reflects impulsivity, spontaneity, and a lack of foresight or organization.</a:t>
            </a:r>
          </a:p>
          <a:p>
            <a:pPr lvl="0" indent="0" marL="0">
              <a:spcBef>
                <a:spcPts val="3000"/>
              </a:spcBef>
              <a:buNone/>
            </a:pPr>
            <a:r>
              <a:rPr b="1"/>
              <a:t>Clinton’s Performance</a:t>
            </a:r>
          </a:p>
          <a:p>
            <a:pPr lvl="0" indent="0" marL="0">
              <a:spcBef>
                <a:spcPts val="3000"/>
              </a:spcBef>
              <a:buNone/>
            </a:pPr>
            <a:r>
              <a:rPr b="1"/>
              <a:t>Observable Markers:</a:t>
            </a:r>
          </a:p>
          <a:p>
            <a:pPr lvl="0" indent="-342900" marL="342900">
              <a:buAutoNum type="arabicPeriod"/>
            </a:pPr>
            <a:r>
              <a:rPr/>
              <a:t>Self-Promotional Elements</a:t>
            </a:r>
          </a:p>
          <a:p>
            <a:pPr lvl="1"/>
            <a:r>
              <a:rPr/>
              <a:t>“I need to go back to work for the American people”</a:t>
            </a:r>
          </a:p>
          <a:p>
            <a:pPr lvl="1"/>
            <a:r>
              <a:rPr/>
              <a:t>Emphasis on presidential duties</a:t>
            </a:r>
          </a:p>
          <a:p>
            <a:pPr lvl="1"/>
            <a:r>
              <a:rPr/>
              <a:t>Policy-focused framing</a:t>
            </a:r>
          </a:p>
          <a:p>
            <a:pPr lvl="0" indent="-342900" marL="342900">
              <a:buAutoNum type="arabicPeriod"/>
            </a:pPr>
            <a:r>
              <a:rPr/>
              <a:t>Control Mechanisms</a:t>
            </a:r>
          </a:p>
          <a:p>
            <a:pPr lvl="1"/>
            <a:r>
              <a:rPr/>
              <a:t>Controlled speaking environment</a:t>
            </a:r>
          </a:p>
          <a:p>
            <a:pPr lvl="1"/>
            <a:r>
              <a:rPr/>
              <a:t>Managed media access</a:t>
            </a:r>
          </a:p>
          <a:p>
            <a:pPr lvl="1"/>
            <a:r>
              <a:rPr/>
              <a:t>Structured response format</a:t>
            </a:r>
          </a:p>
          <a:p>
            <a:pPr lvl="0" indent="-342900" marL="342900">
              <a:buAutoNum type="arabicPeriod"/>
            </a:pPr>
            <a:r>
              <a:rPr/>
              <a:t>Achievement Focus</a:t>
            </a:r>
          </a:p>
          <a:p>
            <a:pPr lvl="1"/>
            <a:r>
              <a:rPr/>
              <a:t>Policy accomplishments highlighted</a:t>
            </a:r>
          </a:p>
          <a:p>
            <a:pPr lvl="1"/>
            <a:r>
              <a:rPr/>
              <a:t>Leadership role emphasized</a:t>
            </a:r>
          </a:p>
          <a:p>
            <a:pPr lvl="1"/>
            <a:r>
              <a:rPr/>
              <a:t>Status reinforcement</a:t>
            </a:r>
          </a:p>
          <a:p>
            <a:pPr lvl="0" indent="0" marL="0">
              <a:spcBef>
                <a:spcPts val="3000"/>
              </a:spcBef>
              <a:buNone/>
            </a:pPr>
            <a:r>
              <a:rPr b="1"/>
              <a:t>Planful Elements:</a:t>
            </a:r>
          </a:p>
          <a:p>
            <a:pPr lvl="0" indent="-342900" marL="342900">
              <a:buAutoNum type="arabicPeriod"/>
            </a:pPr>
            <a:r>
              <a:rPr/>
              <a:t>Context Selection</a:t>
            </a:r>
          </a:p>
          <a:p>
            <a:pPr lvl="1"/>
            <a:r>
              <a:rPr/>
              <a:t>Policy speech backdrop</a:t>
            </a:r>
          </a:p>
          <a:p>
            <a:pPr lvl="1"/>
            <a:r>
              <a:rPr/>
              <a:t>Controlled environment</a:t>
            </a:r>
          </a:p>
          <a:p>
            <a:pPr lvl="1"/>
            <a:r>
              <a:rPr/>
              <a:t>Limited Q&amp;A opportunity</a:t>
            </a:r>
          </a:p>
          <a:p>
            <a:pPr lvl="0" indent="-342900" marL="342900">
              <a:buAutoNum type="arabicPeriod"/>
            </a:pPr>
            <a:r>
              <a:rPr/>
              <a:t>Message Construction</a:t>
            </a:r>
          </a:p>
          <a:p>
            <a:pPr lvl="1"/>
            <a:r>
              <a:rPr/>
              <a:t>Categorical denial</a:t>
            </a:r>
          </a:p>
          <a:p>
            <a:pPr lvl="1"/>
            <a:r>
              <a:rPr/>
              <a:t>Moral indignation</a:t>
            </a:r>
          </a:p>
          <a:p>
            <a:pPr lvl="1"/>
            <a:r>
              <a:rPr/>
              <a:t>Policy pivot available</a:t>
            </a:r>
          </a:p>
          <a:p>
            <a:pPr lvl="0" indent="-342900" marL="342900">
              <a:buAutoNum type="arabicPeriod"/>
            </a:pPr>
            <a:r>
              <a:rPr/>
              <a:t>Risk Management</a:t>
            </a:r>
          </a:p>
          <a:p>
            <a:pPr lvl="1"/>
            <a:r>
              <a:rPr/>
              <a:t>Legal language choice</a:t>
            </a:r>
          </a:p>
          <a:p>
            <a:pPr lvl="1"/>
            <a:r>
              <a:rPr/>
              <a:t>Witness implications minimized</a:t>
            </a:r>
          </a:p>
          <a:p>
            <a:pPr lvl="1"/>
            <a:r>
              <a:rPr/>
              <a:t>Future defense prepared</a:t>
            </a:r>
          </a:p>
          <a:p>
            <a:pPr lvl="0" indent="0" marL="0">
              <a:spcBef>
                <a:spcPts val="3000"/>
              </a:spcBef>
              <a:buNone/>
            </a:pPr>
            <a:r>
              <a:rPr b="1"/>
              <a:t>Antagonistic or aversive Elements:</a:t>
            </a:r>
          </a:p>
          <a:p>
            <a:pPr lvl="0" indent="-342900" marL="342900">
              <a:buAutoNum type="arabicPeriod"/>
            </a:pPr>
            <a:r>
              <a:rPr/>
              <a:t>Assertive Behaviors</a:t>
            </a:r>
          </a:p>
          <a:p>
            <a:pPr lvl="1"/>
            <a:r>
              <a:rPr/>
              <a:t>Finger pointing</a:t>
            </a:r>
          </a:p>
          <a:p>
            <a:pPr lvl="1"/>
            <a:r>
              <a:rPr/>
              <a:t>Direct eye contact</a:t>
            </a:r>
          </a:p>
          <a:p>
            <a:pPr lvl="1"/>
            <a:r>
              <a:rPr/>
              <a:t>Strong vocal tone</a:t>
            </a:r>
          </a:p>
          <a:p>
            <a:pPr lvl="0" indent="-342900" marL="342900">
              <a:buAutoNum type="arabicPeriod"/>
            </a:pPr>
            <a:r>
              <a:rPr/>
              <a:t>Status Signaling</a:t>
            </a:r>
          </a:p>
          <a:p>
            <a:pPr lvl="1"/>
            <a:r>
              <a:rPr/>
              <a:t>Presidential setting</a:t>
            </a:r>
          </a:p>
          <a:p>
            <a:pPr lvl="1"/>
            <a:r>
              <a:rPr/>
              <a:t>Authority symbols</a:t>
            </a:r>
          </a:p>
          <a:p>
            <a:pPr lvl="1"/>
            <a:r>
              <a:rPr/>
              <a:t>Formal presentation</a:t>
            </a:r>
          </a:p>
          <a:p>
            <a:pPr lvl="0" indent="-342900" marL="342900">
              <a:buAutoNum type="arabicPeriod"/>
            </a:pPr>
            <a:r>
              <a:rPr/>
              <a:t>Social Influence</a:t>
            </a:r>
          </a:p>
          <a:p>
            <a:pPr lvl="1"/>
            <a:r>
              <a:rPr/>
              <a:t>Emotional appeals</a:t>
            </a:r>
          </a:p>
          <a:p>
            <a:pPr lvl="1"/>
            <a:r>
              <a:rPr/>
              <a:t>Credibility cues</a:t>
            </a:r>
          </a:p>
          <a:p>
            <a:pPr lvl="1"/>
            <a:r>
              <a:rPr/>
              <a:t>Trust leveraging</a:t>
            </a:r>
          </a:p>
          <a:p>
            <a:pPr lvl="0" indent="0" marL="0">
              <a:spcBef>
                <a:spcPts val="3000"/>
              </a:spcBef>
              <a:buNone/>
            </a:pPr>
            <a:r>
              <a:rPr b="1"/>
              <a:t>References</a:t>
            </a:r>
          </a:p>
          <a:p>
            <a:pPr lvl="0" indent="0" marL="0">
              <a:spcBef>
                <a:spcPts val="3000"/>
              </a:spcBef>
              <a:buNone/>
            </a:pPr>
            <a:r>
              <a:rPr b="1"/>
              <a:t>General Deception Theory and Detection</a:t>
            </a:r>
          </a:p>
          <a:p>
            <a:pPr lvl="0"/>
            <a:r>
              <a:rPr/>
              <a:t>Ekman, P. (1985). Telling lies: Clues to deceit in the marketplace, politics, and marriage. W. W. Norton.</a:t>
            </a:r>
          </a:p>
          <a:p>
            <a:pPr lvl="0"/>
            <a:r>
              <a:rPr/>
              <a:t>Vrij, A. (2008). Detecting lies and deceit: Pitfalls and opportunities (2nd ed.). Wiley.</a:t>
            </a:r>
          </a:p>
          <a:p>
            <a:pPr lvl="0"/>
            <a:r>
              <a:rPr/>
              <a:t>Zuckerman, M., DePaulo, B. M., &amp; Rosenthal, R. (1981). Verbal and nonverbal communication of deception. Advances in Experimental Social Psychology, 14, 1-59.</a:t>
            </a:r>
          </a:p>
          <a:p>
            <a:pPr lvl="0"/>
            <a:r>
              <a:rPr/>
              <a:t>Bond, C. F., &amp; DePaulo, B. M. (2006). Accuracy of deception judgments. Personality and Social Psychology Review, 10(3), 214-234.</a:t>
            </a:r>
          </a:p>
          <a:p>
            <a:pPr lvl="0"/>
            <a:r>
              <a:rPr/>
              <a:t>DePaulo, B. M., Lindsay, J. J., Malone, B. E., Muhlenbruck, L., Charlton, K., &amp; Cooper, H. (2003). Cues to deception. Psychological Bulletin, 129(1), 74-118.</a:t>
            </a:r>
          </a:p>
          <a:p>
            <a:pPr lvl="0" indent="0" marL="0">
              <a:spcBef>
                <a:spcPts val="3000"/>
              </a:spcBef>
              <a:buNone/>
            </a:pPr>
            <a:r>
              <a:rPr b="1"/>
              <a:t>Deception in High-Stakes Scenarios</a:t>
            </a:r>
          </a:p>
          <a:p>
            <a:pPr lvl="0"/>
            <a:r>
              <a:rPr/>
              <a:t>Frank, M. G., &amp; Ekman, P. (1997). The ability to detect deceit generalizes across different types of high-stake lies. Journal of Personality and Social Psychology, 72(6), 1429-1439.</a:t>
            </a:r>
          </a:p>
          <a:p>
            <a:pPr lvl="0"/>
            <a:r>
              <a:rPr/>
              <a:t>ten Brinke, L., Porter, S., &amp; Baker, A. (2012). Darwin the detective: Observable facial muscle contractions reveal emotional high-stakes lies. Evolution and Human Behavior, 33(4), 411-416.</a:t>
            </a:r>
          </a:p>
          <a:p>
            <a:pPr lvl="0"/>
            <a:r>
              <a:rPr/>
              <a:t>Vrij, A., Mann, S., &amp; Fisher, R. P. (2006). An empirical test of the Behaviour Analysis Interview. Law and Human Behavior, 30(3), 329-345.</a:t>
            </a:r>
          </a:p>
          <a:p>
            <a:pPr lvl="0" indent="0" marL="0">
              <a:spcBef>
                <a:spcPts val="3000"/>
              </a:spcBef>
              <a:buNone/>
            </a:pPr>
            <a:r>
              <a:rPr b="1"/>
              <a:t>Multimodal Deception Detection</a:t>
            </a:r>
          </a:p>
          <a:p>
            <a:pPr lvl="0"/>
            <a:r>
              <a:rPr/>
              <a:t>Burgoon, J. K., Guerrero, L. K., &amp; Floyd, K. (2016). Nonverbal communication. Routledge. (Chapter on deception cues)</a:t>
            </a:r>
          </a:p>
          <a:p>
            <a:pPr lvl="0"/>
            <a:r>
              <a:rPr/>
              <a:t>Meservy, T. O., Jensen, M. L., Kruse, J., Burgoon, J. K., &amp; Nunamaker, J. F. (2005). Deception detection through automatic, unobtrusive analysis of nonverbal behavior. IEEE Intelligent Systems, 20(5), 36-43.</a:t>
            </a:r>
          </a:p>
          <a:p>
            <a:pPr lvl="0"/>
            <a:r>
              <a:rPr/>
              <a:t>Pérez-Rosas, V., Abouelenien, M., Mihalcea, R., &amp; Burzo, M. (2015). Deception detection using real-life trial data. Proceedings of the 2015 ACM on International Conference on Multimodal Interaction, 59-66.</a:t>
            </a:r>
          </a:p>
          <a:p>
            <a:pPr lvl="0" indent="0" marL="0">
              <a:spcBef>
                <a:spcPts val="3000"/>
              </a:spcBef>
              <a:buNone/>
            </a:pPr>
            <a:r>
              <a:rPr b="1"/>
              <a:t>Linguistic Indicators of Deception</a:t>
            </a:r>
          </a:p>
          <a:p>
            <a:pPr lvl="0"/>
            <a:r>
              <a:rPr/>
              <a:t>Hancock, J. T., Curry, L., Goorha, S., &amp; Woodworth, M. (2008). On lying and being lied to: A linguistic analysis of deception in computer-mediated communication. Discourse Processes, 45(1), 1-23.</a:t>
            </a:r>
          </a:p>
          <a:p>
            <a:pPr lvl="0"/>
            <a:r>
              <a:rPr/>
              <a:t>Pennebaker, J. W., Francis, M. E., &amp; Booth, R. J. (2001). Linguistic inquiry and word count: LIWC 2001. Lawrence Erlbaum Associates.</a:t>
            </a:r>
          </a:p>
          <a:p>
            <a:pPr lvl="0"/>
            <a:r>
              <a:rPr/>
              <a:t>Newman, M. L., Pennebaker, J. W., Berry, D. S., &amp; Richards, J. M. (2003). Lying words: Predicting deception from linguistic styles. Personality and Social Psychology Bulletin, 29(5), 665-675.</a:t>
            </a:r>
          </a:p>
          <a:p>
            <a:pPr lvl="0" indent="0" marL="0">
              <a:spcBef>
                <a:spcPts val="3000"/>
              </a:spcBef>
              <a:buNone/>
            </a:pPr>
            <a:r>
              <a:rPr b="1"/>
              <a:t>Deception and Power Dynamics</a:t>
            </a:r>
          </a:p>
          <a:p>
            <a:pPr lvl="0"/>
            <a:r>
              <a:rPr/>
              <a:t>Hyman, R. (1989). The psychology of deception. Annual Review of Psychology, 40, 133-154.</a:t>
            </a:r>
          </a:p>
          <a:p>
            <a:pPr lvl="0"/>
            <a:r>
              <a:rPr/>
              <a:t>O’Sullivan, M., &amp; Ekman, P. (2004). The wizards of deception detection. In Granhag, P. A., &amp; Strömwall, L. A. (Eds.), The detection of deception in forensic contexts (pp. 269-286). Cambridge University Press.</a:t>
            </a:r>
          </a:p>
          <a:p>
            <a:pPr lvl="0"/>
            <a:r>
              <a:rPr/>
              <a:t>Porter, S., &amp; ten Brinke, L. (2010). The truth about lies: What works in detecting high-stakes deception? Legal and Criminological Psychology, 15(1), 57-75.</a:t>
            </a:r>
          </a:p>
          <a:p>
            <a:pPr lvl="0" indent="0" marL="0">
              <a:spcBef>
                <a:spcPts val="3000"/>
              </a:spcBef>
              <a:buNone/>
            </a:pPr>
            <a:r>
              <a:rPr b="1"/>
              <a:t>Deception in Political and Social Contexts</a:t>
            </a:r>
          </a:p>
          <a:p>
            <a:pPr lvl="0"/>
            <a:r>
              <a:rPr/>
              <a:t>Levine, T. R. (2014). Duped: Truth-default theory and the social science of lying and deception. University of Alabama Press.</a:t>
            </a:r>
          </a:p>
          <a:p>
            <a:pPr lvl="0"/>
            <a:r>
              <a:rPr/>
              <a:t>McCornack, S. A., &amp; Levine, T. R. (1990). When lovers become leery: The relationship between suspicion and accuracy in detecting deception. Communication Monographs, 57(3), 219-230.</a:t>
            </a:r>
          </a:p>
          <a:p>
            <a:pPr lvl="0"/>
            <a:r>
              <a:rPr/>
              <a:t>Buller, D. B., &amp; Burgoon, J. K. (1996). Interpersonal deception theory. Communication Theory, 6(3), 203-242.</a:t>
            </a:r>
          </a:p>
          <a:p>
            <a:pPr lvl="0" indent="0" marL="0">
              <a:spcBef>
                <a:spcPts val="3000"/>
              </a:spcBef>
              <a:buNone/>
            </a:pPr>
            <a:r>
              <a:rPr b="1"/>
              <a:t>4E Cognitive Science Model</a:t>
            </a:r>
          </a:p>
          <a:p>
            <a:pPr lvl="0"/>
            <a:r>
              <a:rPr/>
              <a:t>Clark, A. (1997). Being there: Putting brain, body, and world together again. MIT Press.</a:t>
            </a:r>
          </a:p>
          <a:p>
            <a:pPr lvl="0"/>
            <a:r>
              <a:rPr/>
              <a:t>Varela, F. J., Thompson, E., &amp; Rosch, E. (2017). The embodied mind: Cognitive science and human experience. MIT Press.</a:t>
            </a:r>
          </a:p>
          <a:p>
            <a:pPr lvl="0" indent="0" marL="0">
              <a:spcBef>
                <a:spcPts val="3000"/>
              </a:spcBef>
              <a:buNone/>
            </a:pPr>
            <a:r>
              <a:rPr b="1"/>
              <a:t>Truthiness and Post-Truth Era</a:t>
            </a:r>
          </a:p>
          <a:p>
            <a:pPr lvl="0"/>
            <a:r>
              <a:rPr/>
              <a:t>Colbert, S. (2005). Truthiness. The Colbert Report.</a:t>
            </a:r>
          </a:p>
          <a:p>
            <a:pPr lvl="0"/>
            <a:r>
              <a:rPr/>
              <a:t>McIntyre, L. C. (2018). Post-truth. MIT Press.</a:t>
            </a:r>
          </a:p>
          <a:p>
            <a:pPr lvl="0" indent="0" marL="0">
              <a:spcBef>
                <a:spcPts val="3000"/>
              </a:spcBef>
              <a:buNone/>
            </a:pPr>
            <a:r>
              <a:rPr b="1"/>
              <a:t>Reality Distortion Field and Steve Jobs</a:t>
            </a:r>
          </a:p>
          <a:p>
            <a:pPr lvl="0"/>
            <a:r>
              <a:rPr/>
              <a:t>Isaacson, W. (2011). Steve Jobs. Simon &amp; Schuster.</a:t>
            </a:r>
          </a:p>
          <a:p>
            <a:pPr lvl="0"/>
            <a:r>
              <a:rPr/>
              <a:t>Schein, E. H. (2010). Organizational culture and leadership (4th ed.). Jossey-Bass.</a:t>
            </a:r>
          </a:p>
          <a:p>
            <a:pPr lvl="0" indent="0" marL="0">
              <a:spcBef>
                <a:spcPts val="3000"/>
              </a:spcBef>
              <a:buNone/>
            </a:pPr>
            <a:r>
              <a:rPr b="1"/>
              <a:t>The Clinton Scandal and Public Trust</a:t>
            </a:r>
          </a:p>
          <a:p>
            <a:pPr lvl="0"/>
            <a:r>
              <a:rPr/>
              <a:t>Harris, R. (2009). Political scandal: Power and visibility in the media age. Polity.</a:t>
            </a:r>
          </a:p>
          <a:p>
            <a:pPr lvl="0"/>
            <a:r>
              <a:rPr/>
              <a:t>Sabato, L. (1998). Feeding frenzy: How attack journalism has transformed American politics (Rev. ed.). Free Press.</a:t>
            </a:r>
          </a:p>
          <a:p>
            <a:pPr lvl="0" indent="0" marL="0">
              <a:spcBef>
                <a:spcPts val="3000"/>
              </a:spcBef>
              <a:buNone/>
            </a:pPr>
            <a:r>
              <a:rPr b="1"/>
              <a:t>Impact on Monica Lewinsky</a:t>
            </a:r>
          </a:p>
          <a:p>
            <a:pPr lvl="0"/>
            <a:r>
              <a:rPr/>
              <a:t>Lewinsky, M. (2015). The price of shame [TED talk]. Retrieved from https://www.ted.com/talks/monica_lewinsky_the_price_of_shame</a:t>
            </a:r>
          </a:p>
          <a:p>
            <a:pPr lvl="0"/>
            <a:r>
              <a:rPr/>
              <a:t>Mullany, L. (2007). Gendered discourse in the professional workplace. Palgrave Macmillan.</a:t>
            </a:r>
          </a:p>
          <a:p>
            <a:pPr lvl="0" indent="0" marL="0">
              <a:spcBef>
                <a:spcPts val="3000"/>
              </a:spcBef>
              <a:buNone/>
            </a:pPr>
            <a:r>
              <a:rPr b="1"/>
              <a:t>Deception Research and the Clinton Denial</a:t>
            </a:r>
          </a:p>
          <a:p>
            <a:pPr lvl="0"/>
            <a:r>
              <a:rPr/>
              <a:t>Vrij, A. (2008). Detecting lies and deceit: Pitfalls and opportunities (2nd ed.). Wiley.</a:t>
            </a:r>
          </a:p>
          <a:p>
            <a:pPr lvl="0"/>
            <a:r>
              <a:rPr/>
              <a:t>Ekman, P. (2009). Telling lies: Clues to deceit in the marketplace, politics, and marriage (4th ed.). Norton.</a:t>
            </a:r>
          </a:p>
          <a:p>
            <a:pPr lvl="0" indent="0" marL="0">
              <a:spcBef>
                <a:spcPts val="3000"/>
              </a:spcBef>
              <a:buNone/>
            </a:pPr>
            <a:r>
              <a:rPr b="1"/>
              <a:t>Machiavellian Intelligence Hypothesis</a:t>
            </a:r>
          </a:p>
          <a:p>
            <a:pPr lvl="0"/>
            <a:r>
              <a:rPr/>
              <a:t>Whiten, A., &amp; Byrne, R. W. (Eds.). (1997). Machiavellian intelligence II: Extensions and evaluations. Cambridge University Press.</a:t>
            </a:r>
          </a:p>
          <a:p>
            <a:pPr lvl="0"/>
            <a:r>
              <a:rPr/>
              <a:t>Wilson, D. S., Near, D., &amp; Miller, R. R. (1996). Machiavellianism: A synthesis of the evolutionary and psychological literatures. Psychological Bulletin, 119(2), 285-299.</a:t>
            </a:r>
          </a:p>
          <a:p>
            <a:pPr lvl="0" indent="0" marL="0">
              <a:spcBef>
                <a:spcPts val="3000"/>
              </a:spcBef>
              <a:buNone/>
            </a:pPr>
            <a:r>
              <a:rPr b="1"/>
              <a:t>Facial Action Coding System (FACS)</a:t>
            </a:r>
          </a:p>
          <a:p>
            <a:pPr lvl="0"/>
            <a:r>
              <a:rPr/>
              <a:t>Ekman, P., &amp; Friesen, W. V. (2003). Unmasking the face: A guide to recognizing emotions from facial clues. Malor Books.</a:t>
            </a:r>
          </a:p>
          <a:p>
            <a:pPr lvl="0"/>
            <a:r>
              <a:rPr/>
              <a:t>Cohn, J. F., &amp; Ekman, P. (2005). Measuring facial action. In J. A. Harrigan, R. Rosenthal, &amp; K. Scherer (Eds.), The new handbook of methods in nonverbal behavior research (pp. 9-64). Oxford University Press.</a:t>
            </a:r>
          </a:p>
          <a:p>
            <a:pPr lvl="0" indent="0" marL="0">
              <a:spcBef>
                <a:spcPts val="3000"/>
              </a:spcBef>
              <a:buNone/>
            </a:pPr>
            <a:r>
              <a:rPr b="1"/>
              <a:t>Dunbar’s Number</a:t>
            </a:r>
          </a:p>
          <a:p>
            <a:pPr lvl="0"/>
            <a:r>
              <a:rPr/>
              <a:t>Dunbar, R. I. M. (1992). Neocortex size as a constraint on group size in primates. Journal of Human Evolution, 22(6), 469-493.</a:t>
            </a:r>
          </a:p>
          <a:p>
            <a:pPr lvl="0"/>
            <a:r>
              <a:rPr/>
              <a:t>Dunbar, R. I. M. (2010). How many friends does one person need? Dunbar’s number and other evolutionary quirks. Faber &amp; Faber.</a:t>
            </a:r>
          </a:p>
          <a:p>
            <a:pPr lvl="0" indent="0" marL="0">
              <a:spcBef>
                <a:spcPts val="3000"/>
              </a:spcBef>
              <a:buNone/>
            </a:pPr>
            <a:r>
              <a:rPr b="1"/>
              <a:t>FFMI (Five Factor Machiavellian Inventory)</a:t>
            </a:r>
          </a:p>
          <a:p>
            <a:pPr lvl="0"/>
            <a:r>
              <a:rPr/>
              <a:t>Austin, E. J., Farrelly, D., Black, C., &amp; Moore, H. (2007). Emotional intelligence, Machiavellianism, and emotional manipulation: Does EI have a dark side? Personality and Individual Differences, 43(1), 179-189.</a:t>
            </a:r>
          </a:p>
          <a:p>
            <a:pPr lvl="0"/>
            <a:r>
              <a:rPr/>
              <a:t>Jones, D. N., &amp; Paulhus, D. L. (2014). Introducing the Short Dark Triad (SD3): A brief measure of dark personality traits. Assessment, 21(1), 28-41.</a:t>
            </a:r>
          </a:p>
          <a:p>
            <a:pPr lvl="0" indent="0" marL="0">
              <a:spcBef>
                <a:spcPts val="3000"/>
              </a:spcBef>
              <a:buNone/>
            </a:pPr>
            <a:r>
              <a:rPr b="1"/>
              <a:t>Media Influence on Scandal Perception</a:t>
            </a:r>
          </a:p>
          <a:p>
            <a:pPr lvl="0"/>
            <a:r>
              <a:rPr/>
              <a:t>Iyengar, S., &amp; Kinder, D. R. (1987). News that matters: Television and American opinion. University of Chicago Press.</a:t>
            </a:r>
          </a:p>
          <a:p>
            <a:pPr lvl="0"/>
            <a:r>
              <a:rPr/>
              <a:t>Zaller, J. (1992). The nature and origins of mass opinion. Cambridge University Press.</a:t>
            </a:r>
          </a:p>
          <a:p>
            <a:pPr lvl="0" indent="0" marL="0">
              <a:spcBef>
                <a:spcPts val="3000"/>
              </a:spcBef>
              <a:buNone/>
            </a:pPr>
            <a:r>
              <a:rPr b="1"/>
              <a:t>Tools</a:t>
            </a:r>
          </a:p>
          <a:p>
            <a:pPr lvl="0" indent="0" marL="0">
              <a:spcBef>
                <a:spcPts val="3000"/>
              </a:spcBef>
              <a:buNone/>
            </a:pPr>
            <a:r>
              <a:rPr b="1"/>
              <a:t>py-feat</a:t>
            </a:r>
          </a:p>
          <a:p>
            <a:pPr lvl="0"/>
            <a:r>
              <a:rPr/>
              <a:t>Cheong, J. H., Brooks, S., &amp; Chang, L. J. (2021). py-feat: Python Facial Expression Analysis Toolbox. Journal of Open Source Software, 6(57), 3085. https://doi.org/10.21105/joss.03085</a:t>
            </a:r>
          </a:p>
          <a:p>
            <a:pPr lvl="1"/>
            <a:r>
              <a:rPr b="1"/>
              <a:t>GitHub</a:t>
            </a:r>
            <a:r>
              <a:rPr/>
              <a:t>: </a:t>
            </a:r>
            <a:r>
              <a:rPr>
                <a:hlinkClick r:id="rId2"/>
              </a:rPr>
              <a:t>py-feat GitHub Repository</a:t>
            </a:r>
          </a:p>
          <a:p>
            <a:pPr lvl="1"/>
            <a:r>
              <a:rPr b="1"/>
              <a:t>Notes</a:t>
            </a:r>
            <a:r>
              <a:rPr/>
              <a:t>: py-feat is a Python package that allows for the extraction and analysis of facial expressions, using machine learning models to infer emotions from images and videos.</a:t>
            </a:r>
          </a:p>
          <a:p>
            <a:pPr lvl="0" indent="0" marL="0">
              <a:spcBef>
                <a:spcPts val="3000"/>
              </a:spcBef>
              <a:buNone/>
            </a:pPr>
            <a:r>
              <a:rPr b="1"/>
              <a:t>OpenFace</a:t>
            </a:r>
          </a:p>
          <a:p>
            <a:pPr lvl="0"/>
            <a:r>
              <a:rPr/>
              <a:t>Baltrušaitis, T., Robinson, P., &amp; Morency, L. P. (2016). OpenFace: An open source facial behavior analysis toolkit. 2016 IEEE Winter Conference on Applications of Computer Vision (WACV), 1-10. https://doi.org/10.1109/WACV.2016.7477553</a:t>
            </a:r>
          </a:p>
          <a:p>
            <a:pPr lvl="1"/>
            <a:r>
              <a:rPr b="1"/>
              <a:t>GitHub</a:t>
            </a:r>
            <a:r>
              <a:rPr/>
              <a:t>: </a:t>
            </a:r>
            <a:r>
              <a:rPr>
                <a:hlinkClick r:id="rId3"/>
              </a:rPr>
              <a:t>OpenFace GitHub Repository</a:t>
            </a:r>
          </a:p>
          <a:p>
            <a:pPr lvl="1"/>
            <a:r>
              <a:rPr b="1"/>
              <a:t>Notes</a:t>
            </a:r>
            <a:r>
              <a:rPr/>
              <a:t>: OpenFace is an open-source tool for facial landmark detection, head pose tracking, and facial action unit recognition, which makes it an excellent tool for nonverbal analysis in behavioral studies.</a:t>
            </a:r>
          </a:p>
          <a:p>
            <a:pPr lvl="0" indent="0" marL="0">
              <a:spcBef>
                <a:spcPts val="3000"/>
              </a:spcBef>
              <a:buNone/>
            </a:pPr>
            <a:r>
              <a:rPr b="1"/>
              <a:t>OpenPose</a:t>
            </a:r>
          </a:p>
          <a:p>
            <a:pPr lvl="0"/>
            <a:r>
              <a:rPr/>
              <a:t>Cao, Z., Hidalgo, G., Simon, T., Wei, S. E., &amp; Sheikh, Y. (2019). OpenPose: Realtime Multi-Person 2D Pose Estimation using Part Affinity Fields. IEEE Transactions on Pattern Analysis and Machine Intelligence, 43(1), 172-186. https://doi.org/10.1109/TPAMI.2019.2929257</a:t>
            </a:r>
          </a:p>
          <a:p>
            <a:pPr lvl="1"/>
            <a:r>
              <a:rPr b="1"/>
              <a:t>GitHub</a:t>
            </a:r>
            <a:r>
              <a:rPr/>
              <a:t>: </a:t>
            </a:r>
            <a:r>
              <a:rPr>
                <a:hlinkClick r:id="rId4"/>
              </a:rPr>
              <a:t>OpenPose GitHub Repository</a:t>
            </a:r>
          </a:p>
          <a:p>
            <a:pPr lvl="1"/>
            <a:r>
              <a:rPr b="1"/>
              <a:t>Notes</a:t>
            </a:r>
            <a:r>
              <a:rPr/>
              <a:t>: OpenPose is a popular library for real-time human pose estimation that can detect multiple body parts in images or videos, making it useful for studying body language and nonverbal behavior.</a:t>
            </a:r>
          </a:p>
          <a:p>
            <a:pPr lvl="0" indent="0" marL="0">
              <a:spcBef>
                <a:spcPts val="3000"/>
              </a:spcBef>
              <a:buNone/>
            </a:pPr>
            <a:r>
              <a:rPr b="1"/>
              <a:t>Praat</a:t>
            </a:r>
          </a:p>
          <a:p>
            <a:pPr lvl="0"/>
            <a:r>
              <a:rPr/>
              <a:t>Boersma, P., &amp; Weenink, D. (2023). Praat: Doing phonetics by computer [Computer program]. Version 6.3. http://www.praat.org</a:t>
            </a:r>
          </a:p>
          <a:p>
            <a:pPr lvl="1"/>
            <a:r>
              <a:rPr b="1"/>
              <a:t>Notes</a:t>
            </a:r>
            <a:r>
              <a:rPr/>
              <a:t>: Praat is a widely-used software for the analysis of speech in phonetics, providing a range of tools for acoustic analysis, formant extraction, pitch detection, and speech annotation.</a:t>
            </a:r>
          </a:p>
          <a:p>
            <a:pPr lvl="1"/>
            <a:r>
              <a:rPr b="1"/>
              <a:t>GitHub Alternative</a:t>
            </a:r>
            <a:r>
              <a:rPr/>
              <a:t>: While Praat itself is not hosted on GitHub, you can find wrappers for Python, such as </a:t>
            </a:r>
            <a:r>
              <a:rPr>
                <a:hlinkClick r:id="rId5"/>
              </a:rPr>
              <a:t>PraatIO on GitHub</a:t>
            </a:r>
            <a:r>
              <a:rPr/>
              <a:t>.</a:t>
            </a:r>
          </a:p>
          <a:p>
            <a:pPr lvl="0" indent="0" marL="0">
              <a:spcBef>
                <a:spcPts val="3000"/>
              </a:spcBef>
              <a:buNone/>
            </a:pPr>
            <a:r>
              <a:rPr b="1"/>
              <a:t>Linguistic Inquiry and Word Count (LIWC) - Paywall - see notes below.</a:t>
            </a:r>
          </a:p>
          <a:p>
            <a:pPr lvl="0"/>
            <a:r>
              <a:rPr/>
              <a:t>Pennebaker, J. W., Boyd, R. L., Jordan, K., &amp; Blackburn, K. (2015). The development and psychometric properties of LIWC2015. University of Texas at Austin. https://liwc.wpengine.com/</a:t>
            </a:r>
          </a:p>
          <a:p>
            <a:pPr lvl="1"/>
            <a:r>
              <a:rPr b="1"/>
              <a:t>Notes</a:t>
            </a:r>
            <a:r>
              <a:rPr/>
              <a:t>: LIWC is a text analysis software that quantifies linguistic features to assess the psychological, cognitive, and emotional states of speakers or writers. It is not directly available on GitHub, but there are open-source alternatives and related projects, such as </a:t>
            </a:r>
            <a:r>
              <a:rPr>
                <a:hlinkClick r:id="rId6"/>
              </a:rPr>
              <a:t>LIWCalike in R</a:t>
            </a:r>
            <a:r>
              <a:rPr/>
              <a: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Embodied</a:t>
            </a:r>
          </a:p>
          <a:p>
            <a:pPr lvl="0"/>
            <a:r>
              <a:rPr/>
              <a:t>Cognition is rooted in the body’s interactions with the world.</a:t>
            </a:r>
          </a:p>
          <a:p>
            <a:pPr lvl="0" indent="0" marL="0">
              <a:spcBef>
                <a:spcPts val="3000"/>
              </a:spcBef>
              <a:buNone/>
            </a:pPr>
            <a:r>
              <a:rPr b="1"/>
              <a:t>Embedded</a:t>
            </a:r>
          </a:p>
          <a:p>
            <a:pPr lvl="0"/>
            <a:r>
              <a:rPr/>
              <a:t>Cognition is deeply influenced by the environment in which it occurs.</a:t>
            </a:r>
          </a:p>
          <a:p>
            <a:pPr lvl="0" indent="0" marL="0">
              <a:spcBef>
                <a:spcPts val="3000"/>
              </a:spcBef>
              <a:buNone/>
            </a:pPr>
            <a:r>
              <a:rPr b="1"/>
              <a:t>Enacted</a:t>
            </a:r>
          </a:p>
          <a:p>
            <a:pPr lvl="0"/>
            <a:r>
              <a:rPr/>
              <a:t>Cognition emerges through action and dynamic interaction with the environment.</a:t>
            </a:r>
          </a:p>
          <a:p>
            <a:pPr lvl="0" indent="0" marL="0">
              <a:spcBef>
                <a:spcPts val="3000"/>
              </a:spcBef>
              <a:buNone/>
            </a:pPr>
            <a:r>
              <a:rPr b="1"/>
              <a:t>Extended</a:t>
            </a:r>
          </a:p>
          <a:p>
            <a:pPr lvl="0"/>
            <a:r>
              <a:rPr/>
              <a:t>Cognitive processes can extend beyond the brain and body to include tools and technologies.</a:t>
            </a:r>
          </a:p>
          <a:p>
            <a:pPr lvl="0" indent="0" marL="0">
              <a:spcBef>
                <a:spcPts val="3000"/>
              </a:spcBef>
              <a:buNone/>
            </a:pPr>
            <a:r>
              <a:rPr b="1"/>
              <a:t>But we will return to that shortly…</a:t>
            </a:r>
          </a:p>
          <a:p>
            <a:pPr lvl="0" indent="0" marL="0">
              <a:buNone/>
            </a:pPr>
            <a:r>
              <a:rPr/>
              <a:t>. . .</a:t>
            </a:r>
          </a:p>
          <a:p>
            <a:pPr lvl="0" indent="0" marL="0">
              <a:buNone/>
            </a:pPr>
            <a:r>
              <a:rPr/>
              <a:t>As a deception researcher, I spend a great deal of time thinking about ‘Truth’</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“Data is the new oil”</a:t>
            </a:r>
          </a:p>
        </p:txBody>
      </p:sp>
      <p:sp>
        <p:nvSpPr>
          <p:cNvPr id="3" name="Content Placeholder 2"/>
          <p:cNvSpPr>
            <a:spLocks noGrp="1"/>
          </p:cNvSpPr>
          <p:nvPr>
            <p:ph idx="1"/>
          </p:nvPr>
        </p:nvSpPr>
        <p:spPr/>
        <p:txBody>
          <a:bodyPr/>
          <a:lstStyle/>
          <a:p>
            <a:pPr lvl="0" indent="0" marL="0">
              <a:spcBef>
                <a:spcPts val="3000"/>
              </a:spcBef>
              <a:buNone/>
            </a:pPr>
            <a:r>
              <a:rPr b="1"/>
              <a:t>A Post-Truth Era?</a:t>
            </a:r>
          </a:p>
          <a:p>
            <a:pPr lvl="0"/>
            <a:r>
              <a:rPr b="1"/>
              <a:t>Emotion versus Evidence</a:t>
            </a:r>
          </a:p>
          <a:p>
            <a:pPr lvl="1"/>
            <a:r>
              <a:rPr/>
              <a:t>Truth wrestles with feelings and beliefs.</a:t>
            </a:r>
          </a:p>
          <a:p>
            <a:pPr lvl="1"/>
            <a:r>
              <a:rPr/>
              <a:t>Social media algorithms amplified biases and emotional content.</a:t>
            </a:r>
          </a:p>
          <a:p>
            <a:pPr lvl="0"/>
            <a:r>
              <a:rPr b="1"/>
              <a:t>Fragmentation of Reality</a:t>
            </a:r>
          </a:p>
          <a:p>
            <a:pPr lvl="1"/>
            <a:r>
              <a:rPr/>
              <a:t>Echo chambers and “alternative facts” polarise perceptions of truth.</a:t>
            </a:r>
          </a:p>
          <a:p>
            <a:pPr lvl="0" indent="0" marL="0">
              <a:spcBef>
                <a:spcPts val="3000"/>
              </a:spcBef>
              <a:buNone/>
            </a:pPr>
            <a:r>
              <a:rPr b="1"/>
              <a:t>Truthiness: When It Feels True</a:t>
            </a:r>
          </a:p>
          <a:p>
            <a:pPr lvl="0"/>
            <a:r>
              <a:rPr b="1"/>
              <a:t>Gut Over Fact</a:t>
            </a:r>
          </a:p>
          <a:p>
            <a:pPr lvl="1"/>
            <a:r>
              <a:rPr/>
              <a:t>Coined by Stephen Colbert, “truthiness” refers to beliefs that “feel” true without factual basis.</a:t>
            </a:r>
          </a:p>
          <a:p>
            <a:pPr lvl="1"/>
            <a:r>
              <a:rPr/>
              <a:t>Charisma and narrative outweigh evidence.</a:t>
            </a:r>
          </a:p>
          <a:p>
            <a:pPr lvl="0"/>
            <a:r>
              <a:rPr b="1"/>
              <a:t>Superficial Authenticity</a:t>
            </a:r>
          </a:p>
          <a:p>
            <a:pPr lvl="1"/>
            <a:r>
              <a:rPr/>
              <a:t>‘Truth’ becomes a matter of personal resonance, not universal agreement.</a:t>
            </a:r>
          </a:p>
          <a:p>
            <a:pPr lvl="0" indent="0" marL="0">
              <a:spcBef>
                <a:spcPts val="3000"/>
              </a:spcBef>
              <a:buNone/>
            </a:pPr>
            <a:r>
              <a:rPr b="1"/>
              <a:t>Where Are We REALLY Now?</a:t>
            </a:r>
          </a:p>
          <a:p>
            <a:pPr lvl="0"/>
            <a:r>
              <a:rPr b="1"/>
              <a:t>Hybrid Reality</a:t>
            </a:r>
          </a:p>
          <a:p>
            <a:pPr lvl="1"/>
            <a:r>
              <a:rPr/>
              <a:t>The battle between evidence-based truths and emotionally driven narratives continues.</a:t>
            </a:r>
          </a:p>
          <a:p>
            <a:pPr lvl="1"/>
            <a:r>
              <a:rPr/>
              <a:t>Trust in institutions, expertise and ‘the old rules’ is fragile.</a:t>
            </a:r>
          </a:p>
          <a:p>
            <a:pPr lvl="0"/>
            <a:r>
              <a:rPr b="1"/>
              <a:t>The Path Forward</a:t>
            </a:r>
          </a:p>
          <a:p>
            <a:pPr lvl="1"/>
            <a:r>
              <a:rPr/>
              <a:t>Promoting media/data literacy and critical thinking.</a:t>
            </a:r>
          </a:p>
          <a:p>
            <a:pPr lvl="1"/>
            <a:r>
              <a:rPr/>
              <a:t>Balancing facts with empathy to rebuild shared realities.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Let’s travel back in time… to 1998</a:t>
            </a:r>
          </a:p>
        </p:txBody>
      </p:sp>
      <p:sp>
        <p:nvSpPr>
          <p:cNvPr id="3" name="Content Placeholder 2"/>
          <p:cNvSpPr>
            <a:spLocks noGrp="1"/>
          </p:cNvSpPr>
          <p:nvPr>
            <p:ph idx="1"/>
          </p:nvPr>
        </p:nvSpPr>
        <p:spPr/>
        <p:txBody>
          <a:bodyPr/>
          <a:lstStyle/>
          <a:p>
            <a:pPr lvl="0" indent="0" marL="0">
              <a:spcBef>
                <a:spcPts val="3000"/>
              </a:spcBef>
              <a:buNone/>
            </a:pPr>
            <a:r>
              <a:rPr b="1"/>
              <a:t>The Information Explosion: The 24-Hour News Cycle</a:t>
            </a:r>
          </a:p>
          <a:p>
            <a:pPr lvl="0"/>
            <a:r>
              <a:rPr b="1"/>
              <a:t>Rise of Mass Media</a:t>
            </a:r>
          </a:p>
          <a:p>
            <a:pPr lvl="1"/>
            <a:r>
              <a:rPr/>
              <a:t>Late 20th century: Television, cable news, and eventually the internet democratized information.</a:t>
            </a:r>
          </a:p>
          <a:p>
            <a:pPr lvl="1"/>
            <a:r>
              <a:rPr/>
              <a:t>Facts became widely accessible, but so did misinformation.</a:t>
            </a:r>
          </a:p>
          <a:p>
            <a:pPr lvl="0"/>
            <a:r>
              <a:rPr b="1"/>
              <a:t>Information Overload</a:t>
            </a:r>
          </a:p>
          <a:p>
            <a:pPr lvl="1"/>
            <a:r>
              <a:rPr/>
              <a:t>Audiences struggled to process and evaluate the growing flood of data.</a:t>
            </a:r>
          </a:p>
          <a:p>
            <a:pPr lvl="1"/>
            <a:r>
              <a:rPr/>
              <a:t>Trust in institutions began to erode under competing narratives.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The term </a:t>
            </a:r>
            <a:r>
              <a:rPr b="1"/>
              <a:t>“Reality Distortion Field” (RDF)</a:t>
            </a:r>
            <a:r>
              <a:rPr/>
              <a:t> is a phrase to describe </a:t>
            </a:r>
            <a:r>
              <a:rPr b="1"/>
              <a:t>Steve Jobs’</a:t>
            </a:r>
            <a:r>
              <a:rPr/>
              <a:t> ability to convince himself and others to believe in almost anything, even in the face of impossible odds or evidence to the contrary.</a:t>
            </a:r>
          </a:p>
        </p:txBody>
      </p:sp>
      <p:pic>
        <p:nvPicPr>
          <p:cNvPr descr="images/stevejobs-01.png" id="0" name="Picture 1"/>
          <p:cNvPicPr>
            <a:picLocks noGrp="1" noChangeAspect="1"/>
          </p:cNvPicPr>
          <p:nvPr/>
        </p:nvPicPr>
        <p:blipFill>
          <a:blip r:embed="rId2"/>
          <a:stretch>
            <a:fillRect/>
          </a:stretch>
        </p:blipFill>
        <p:spPr bwMode="auto">
          <a:xfrm>
            <a:off x="4305300" y="203200"/>
            <a:ext cx="3619500" cy="4381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 Reality Distortion Field refers to Jobs’ combination of </a:t>
            </a:r>
            <a:r>
              <a:rPr b="1"/>
              <a:t>charisma, passion, persuasion, and vision</a:t>
            </a:r>
            <a:r>
              <a:rPr/>
              <a:t> that made him an irresistible force, but somewhat distasteful to the modern eye despite his achievements.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Biggest lie ever told</a:t>
            </a:r>
          </a:p>
        </p:txBody>
      </p:sp>
      <p:sp>
        <p:nvSpPr>
          <p:cNvPr id="3" name="Content Placeholder 2"/>
          <p:cNvSpPr>
            <a:spLocks noGrp="1"/>
          </p:cNvSpPr>
          <p:nvPr>
            <p:ph idx="1"/>
          </p:nvPr>
        </p:nvSpPr>
        <p:spPr/>
        <p:txBody>
          <a:bodyPr/>
          <a:lstStyle/>
          <a:p>
            <a:pPr lvl="0" indent="0" marL="0">
              <a:spcBef>
                <a:spcPts val="3000"/>
              </a:spcBef>
              <a:buNone/>
            </a:pPr>
            <a:r>
              <a:rPr b="1"/>
              <a:t>The Incident:</a:t>
            </a:r>
          </a:p>
          <a:p>
            <a:pPr lvl="0"/>
            <a:r>
              <a:rPr/>
              <a:t>In January 1998, Bill Clinton, then-President of the United States, famously made the ‘Clinton Denial’</a:t>
            </a:r>
          </a:p>
          <a:p>
            <a:pPr lvl="0"/>
            <a:r>
              <a:rPr/>
              <a:t>The statement was in response to allegations of an </a:t>
            </a:r>
            <a:r>
              <a:rPr i="1"/>
              <a:t>extramarital affair</a:t>
            </a:r>
            <a:r>
              <a:rPr/>
              <a:t> with Monica Lewinsky, a 22 year-old White House intern.</a:t>
            </a:r>
          </a:p>
          <a:p>
            <a:pPr lvl="0" indent="0" marL="0">
              <a:spcBef>
                <a:spcPts val="3000"/>
              </a:spcBef>
              <a:buNone/>
            </a:pPr>
            <a:r>
              <a:rPr b="1"/>
              <a:t>Became widely known as the “Lewinsky Scandal”</a:t>
            </a:r>
          </a:p>
          <a:p>
            <a:pPr lvl="0"/>
            <a:r>
              <a:rPr b="1"/>
              <a:t>Key Context:</a:t>
            </a:r>
          </a:p>
          <a:p>
            <a:pPr lvl="1"/>
            <a:r>
              <a:rPr b="1"/>
              <a:t>Impeachment Risk:</a:t>
            </a:r>
            <a:r>
              <a:rPr/>
              <a:t> The statement became pivotal in the investigation led by Independent Counsel Kenneth Starr, which aimed to uncover misconduct by Clinton.</a:t>
            </a:r>
          </a:p>
          <a:p>
            <a:pPr lvl="1"/>
            <a:r>
              <a:rPr b="1"/>
              <a:t>Perjury Accusation:</a:t>
            </a:r>
            <a:r>
              <a:rPr/>
              <a:t> Clinton’s denial under oath led to accusations of perjury, which formed the basis for his later impeachment by the House of Representatives.</a:t>
            </a:r>
          </a:p>
          <a:p>
            <a:pPr lvl="0" indent="0" marL="0">
              <a:spcBef>
                <a:spcPts val="3000"/>
              </a:spcBef>
              <a:buNone/>
            </a:pPr>
            <a:r>
              <a:rPr b="1"/>
              <a:t>The Political Climate:</a:t>
            </a:r>
          </a:p>
          <a:p>
            <a:pPr lvl="0"/>
            <a:r>
              <a:rPr b="1"/>
              <a:t>1990s Partisan Divide:</a:t>
            </a:r>
            <a:r>
              <a:rPr/>
              <a:t> The U.S. political landscape was deeply polarized, with Republicans seeking to capitalize on Clinton’s vulnerabilities.</a:t>
            </a:r>
          </a:p>
          <a:p>
            <a:pPr lvl="0"/>
            <a:r>
              <a:rPr b="1"/>
              <a:t>Moral Conservatism:</a:t>
            </a:r>
            <a:r>
              <a:rPr/>
              <a:t> The 1990s were marked by a strong focus on personal morality in politics, with high public scrutiny of politicians’ private lives.</a:t>
            </a:r>
          </a:p>
          <a:p>
            <a:pPr lvl="0"/>
            <a:r>
              <a:rPr b="1"/>
              <a:t>Cultural Change:</a:t>
            </a:r>
            <a:r>
              <a:rPr/>
              <a:t> The rise of 24-hour news cycles and tabloids (e.g., </a:t>
            </a:r>
            <a:r>
              <a:rPr i="1"/>
              <a:t>Drudge Report</a:t>
            </a:r>
            <a:r>
              <a:rPr/>
              <a:t>) amplified scandals and created a media frenzy.</a:t>
            </a:r>
          </a:p>
          <a:p>
            <a:pPr lvl="0" indent="0" marL="0">
              <a:spcBef>
                <a:spcPts val="3000"/>
              </a:spcBef>
              <a:buNone/>
            </a:pPr>
            <a:r>
              <a:rPr b="1"/>
              <a:t>Impact on Public Opinion:</a:t>
            </a:r>
          </a:p>
          <a:p>
            <a:pPr lvl="0"/>
            <a:r>
              <a:rPr/>
              <a:t>While the scandal shocked many, Clinton’s approval ratings remained high, as the public often separated his personal behavior from his political performance.</a:t>
            </a:r>
          </a:p>
          <a:p>
            <a:pPr lvl="0"/>
            <a:r>
              <a:rPr/>
              <a:t>Many viewed the investigation as excessively partisan, fueling debates about privacy and accountability in public office.</a:t>
            </a:r>
          </a:p>
          <a:p>
            <a:pPr lvl="0" indent="0" marL="0">
              <a:spcBef>
                <a:spcPts val="3000"/>
              </a:spcBef>
              <a:buNone/>
            </a:pPr>
            <a:r>
              <a:rPr b="1"/>
              <a:t>Context and Setting</a:t>
            </a:r>
          </a:p>
          <a:p>
            <a:pPr lvl="0"/>
            <a:r>
              <a:rPr/>
              <a:t>Press conference about after-school care</a:t>
            </a:r>
          </a:p>
          <a:p>
            <a:pPr lvl="0"/>
            <a:r>
              <a:rPr/>
              <a:t>Impromptu denial tacked on at end</a:t>
            </a:r>
          </a:p>
          <a:p>
            <a:pPr lvl="0"/>
            <a:r>
              <a:rPr/>
              <a:t>High stakes political environment</a:t>
            </a:r>
          </a:p>
          <a:p>
            <a:pPr lvl="0"/>
            <a:r>
              <a:rPr/>
              <a:t>Media presence and cameras</a:t>
            </a:r>
          </a:p>
          <a:p>
            <a:pPr lvl="0" indent="0" marL="0">
              <a:spcBef>
                <a:spcPts val="3000"/>
              </a:spcBef>
              <a:buNone/>
            </a:pPr>
            <a:r>
              <a:rPr b="1"/>
              <a:t>The Impact of the ‘Clinton Scandal’ on Monica Lewinsky</a:t>
            </a:r>
          </a:p>
          <a:p>
            <a:pPr lvl="0" indent="-342900" marL="342900">
              <a:buAutoNum type="arabicPeriod"/>
            </a:pPr>
            <a:r>
              <a:rPr b="1"/>
              <a:t>Power Imbalance</a:t>
            </a:r>
            <a:r>
              <a:rPr/>
              <a:t>:</a:t>
            </a:r>
          </a:p>
          <a:p>
            <a:pPr lvl="1"/>
            <a:r>
              <a:rPr/>
              <a:t>As a young intern, she was vulnerable to the dynamics of authority and trust in the workplace.</a:t>
            </a:r>
          </a:p>
          <a:p>
            <a:pPr lvl="0" indent="-342900" marL="342900">
              <a:buAutoNum type="arabicPeriod"/>
            </a:pPr>
            <a:r>
              <a:rPr b="1"/>
              <a:t>Public Shaming and Media Exploitation</a:t>
            </a:r>
            <a:r>
              <a:rPr/>
              <a:t>:</a:t>
            </a:r>
          </a:p>
          <a:p>
            <a:pPr lvl="1"/>
            <a:r>
              <a:rPr/>
              <a:t>Relentless media coverage turned her into a caricature, stripping her of dignity and agency.</a:t>
            </a:r>
          </a:p>
          <a:p>
            <a:pPr lvl="1"/>
            <a:r>
              <a:rPr/>
              <a:t>Misogyny amplified the scrutiny, with her bearing the brunt of societal blame.</a:t>
            </a:r>
          </a:p>
          <a:p>
            <a:pPr lvl="0" indent="0" marL="0">
              <a:spcBef>
                <a:spcPts val="3000"/>
              </a:spcBef>
              <a:buNone/>
            </a:pPr>
            <a:r>
              <a:rPr b="1"/>
              <a:t>The Impact of the ‘Clinton Scandal’ on Monica Lewinsky 2</a:t>
            </a:r>
          </a:p>
          <a:p>
            <a:pPr lvl="0" indent="-342900" marL="342900">
              <a:buAutoNum startAt="3" type="arabicPeriod"/>
            </a:pPr>
            <a:r>
              <a:rPr b="1"/>
              <a:t>Societal Judgment and Stigma</a:t>
            </a:r>
            <a:r>
              <a:rPr/>
              <a:t>:</a:t>
            </a:r>
          </a:p>
          <a:p>
            <a:pPr lvl="1"/>
            <a:r>
              <a:rPr/>
              <a:t>She became a symbol of scandal, enduring widespread slut-shaming and societal alienation.</a:t>
            </a:r>
          </a:p>
          <a:p>
            <a:pPr lvl="1"/>
            <a:r>
              <a:rPr/>
              <a:t>Her name was unfairly reduced to a single event, erasing her complexity as a person.</a:t>
            </a:r>
          </a:p>
          <a:p>
            <a:pPr lvl="0" indent="-342900" marL="342900">
              <a:buAutoNum startAt="3" type="arabicPeriod"/>
            </a:pPr>
            <a:r>
              <a:rPr b="1"/>
              <a:t>Psychological and Emotional Impact</a:t>
            </a:r>
            <a:r>
              <a:rPr/>
              <a:t>:</a:t>
            </a:r>
          </a:p>
          <a:p>
            <a:pPr lvl="1"/>
            <a:r>
              <a:rPr/>
              <a:t>The betrayal, humiliation, and loss of privacy caused deep emotional trauma.</a:t>
            </a:r>
          </a:p>
          <a:p>
            <a:pPr lvl="1"/>
            <a:r>
              <a:rPr/>
              <a:t>She faced depression and suicidal thoughts as a result of the public vilification.</a:t>
            </a:r>
          </a:p>
          <a:p>
            <a:pPr lvl="0" indent="0" marL="0">
              <a:spcBef>
                <a:spcPts val="3000"/>
              </a:spcBef>
              <a:buNone/>
            </a:pPr>
            <a:r>
              <a:rPr b="1"/>
              <a:t>The Impact of the ‘Clinton Scandal’ on Monica Lewinsky 3</a:t>
            </a:r>
          </a:p>
          <a:p>
            <a:pPr lvl="0" indent="-342900" marL="342900">
              <a:buAutoNum startAt="5" type="arabicPeriod"/>
            </a:pPr>
            <a:r>
              <a:rPr b="1"/>
              <a:t>Professional Consequences</a:t>
            </a:r>
            <a:r>
              <a:rPr/>
              <a:t>:</a:t>
            </a:r>
          </a:p>
          <a:p>
            <a:pPr lvl="1"/>
            <a:r>
              <a:rPr/>
              <a:t>The scandal overshadowed her career prospects, leaving her with limited opportunities.</a:t>
            </a:r>
          </a:p>
          <a:p>
            <a:pPr lvl="0" indent="-342900" marL="342900">
              <a:buAutoNum startAt="5" type="arabicPeriod"/>
            </a:pPr>
            <a:r>
              <a:rPr b="1"/>
              <a:t>Legacy and Redemption</a:t>
            </a:r>
            <a:r>
              <a:rPr/>
              <a:t>:</a:t>
            </a:r>
          </a:p>
          <a:p>
            <a:pPr lvl="1"/>
            <a:r>
              <a:rPr/>
              <a:t>While initially treated as a cautionary tale, Lewinsky has since reclaimed her voice, becoming an advocate for anti-bullying and reflecting on the harm of public shaming.</a:t>
            </a:r>
          </a:p>
          <a:p>
            <a:pPr lvl="0" indent="0" marL="0">
              <a:spcBef>
                <a:spcPts val="3000"/>
              </a:spcBef>
              <a:buNone/>
            </a:pPr>
            <a:r>
              <a:rPr b="1"/>
              <a:t>Monica Lewinsky’s Perspective on the Clinton Affair</a:t>
            </a:r>
          </a:p>
          <a:p>
            <a:pPr lvl="0" indent="-342900" marL="342900">
              <a:buAutoNum type="arabicPeriod"/>
            </a:pPr>
            <a:r>
              <a:rPr b="1"/>
              <a:t>Personal Regret and Accountability</a:t>
            </a:r>
          </a:p>
          <a:p>
            <a:pPr lvl="1"/>
            <a:r>
              <a:rPr/>
              <a:t>Lewinsky has expressed regret for her involvement, recognizing her actions as influenced by youthful infatuation and emotional needs.</a:t>
            </a:r>
          </a:p>
          <a:p>
            <a:pPr lvl="0" indent="-342900" marL="342900">
              <a:buAutoNum type="arabicPeriod"/>
            </a:pPr>
            <a:r>
              <a:rPr b="1"/>
              <a:t>Power Imbalance and Consent</a:t>
            </a:r>
          </a:p>
          <a:p>
            <a:pPr lvl="1"/>
            <a:r>
              <a:rPr/>
              <a:t>Over time, she has come to see the relationship through the lens of power dynamics, acknowledging the impact of Clinton’s authority and her vulnerability.</a:t>
            </a:r>
          </a:p>
          <a:p>
            <a:pPr lvl="0" indent="0" marL="0">
              <a:spcBef>
                <a:spcPts val="3000"/>
              </a:spcBef>
              <a:buNone/>
            </a:pPr>
            <a:r>
              <a:rPr b="1"/>
              <a:t>Monica Lewinsky’s Perspective on the Clinton Affair 2</a:t>
            </a:r>
          </a:p>
          <a:p>
            <a:pPr lvl="0" indent="-342900" marL="342900">
              <a:buAutoNum startAt="3" type="arabicPeriod"/>
            </a:pPr>
            <a:r>
              <a:rPr b="1"/>
              <a:t>Public Shaming and Cyberbullying</a:t>
            </a:r>
          </a:p>
          <a:p>
            <a:pPr lvl="1"/>
            <a:r>
              <a:rPr/>
              <a:t>As one of the earliest victims of global public shaming, Lewinsky has highlighted the intense scrutiny she faced and its effects on her mental health, leading her to advocate against cyberbullying.</a:t>
            </a:r>
          </a:p>
          <a:p>
            <a:pPr lvl="0" indent="-342900" marL="342900">
              <a:buAutoNum startAt="3" type="arabicPeriod"/>
            </a:pPr>
            <a:r>
              <a:rPr b="1"/>
              <a:t>Societal Hypocrisy and Double Standards</a:t>
            </a:r>
          </a:p>
          <a:p>
            <a:pPr lvl="1"/>
            <a:r>
              <a:rPr/>
              <a:t>Lewinsky critiques the double standards, noting the harsher judgment she faced compared to Clinton and how society often disproportionately blames women in cases of moral impropriety.</a:t>
            </a:r>
          </a:p>
          <a:p>
            <a:pPr lvl="0" indent="0" marL="0">
              <a:spcBef>
                <a:spcPts val="3000"/>
              </a:spcBef>
              <a:buNone/>
            </a:pPr>
            <a:r>
              <a:rPr b="1"/>
              <a:t>Monica Lewinsky’s Perspective on the Clinton Affair 3</a:t>
            </a:r>
          </a:p>
          <a:p>
            <a:pPr lvl="0" indent="-342900" marL="342900">
              <a:buAutoNum startAt="5" type="arabicPeriod"/>
            </a:pPr>
            <a:r>
              <a:rPr b="1"/>
              <a:t>Reclaiming Her Narrative</a:t>
            </a:r>
          </a:p>
          <a:p>
            <a:pPr lvl="1"/>
            <a:r>
              <a:rPr/>
              <a:t>Through writing, speaking, and advocacy, Lewinsky has worked to reclaim her story, focusing on resilience and empowering others to overcome public shaming.</a:t>
            </a:r>
          </a:p>
          <a:p>
            <a:pPr lvl="0" indent="0" marL="0">
              <a:spcBef>
                <a:spcPts val="3000"/>
              </a:spcBef>
              <a:buNone/>
            </a:pPr>
            <a:r>
              <a:rPr b="1"/>
              <a:t>The Biggest Lie Ever Told</a:t>
            </a:r>
          </a:p>
          <a:p>
            <a:pPr lvl="0" indent="0" marL="0">
              <a:spcBef>
                <a:spcPts val="3000"/>
              </a:spcBef>
              <a:buNone/>
            </a:pPr>
            <a:r>
              <a:rPr b="1"/>
              <a:t>The Biggest Lie Ever Told</a:t>
            </a:r>
          </a:p>
          <a:p>
            <a:pPr lvl="0" indent="0" marL="0">
              <a:buNone/>
            </a:pPr>
            <a:r>
              <a:rPr b="1"/>
              <a:t>Global Scale and Media Coverage</a:t>
            </a:r>
          </a:p>
          <a:p>
            <a:pPr lvl="0"/>
            <a:r>
              <a:rPr/>
              <a:t>The lie reached millions globally, with real-time media coverage and international scrutiny.</a:t>
            </a:r>
          </a:p>
          <a:p>
            <a:pPr lvl="0" indent="0" marL="0">
              <a:buNone/>
            </a:pPr>
            <a:r>
              <a:rPr b="1"/>
              <a:t>Breach of Public Trust</a:t>
            </a:r>
          </a:p>
          <a:p>
            <a:pPr lvl="0"/>
            <a:r>
              <a:rPr/>
              <a:t>Clinton’s lie as a head of state under oath broke public trust, fostering widespread cynicism toward political leaders.</a:t>
            </a:r>
          </a:p>
          <a:p>
            <a:pPr lvl="0" indent="0" marL="0">
              <a:buNone/>
            </a:pPr>
            <a:r>
              <a:rPr b="1"/>
              <a:t>Legal Repercussions and Impeachment</a:t>
            </a:r>
          </a:p>
          <a:p>
            <a:pPr lvl="0"/>
            <a:r>
              <a:rPr/>
              <a:t>Clinton’s denial led to charges of perjury and impeachment, a rare and profound consequence.</a:t>
            </a:r>
          </a:p>
          <a:p>
            <a:pPr lvl="0" indent="0" marL="0">
              <a:spcBef>
                <a:spcPts val="3000"/>
              </a:spcBef>
              <a:buNone/>
            </a:pPr>
            <a:r>
              <a:rPr b="1"/>
              <a:t>The Biggest Lie Ever Told</a:t>
            </a:r>
          </a:p>
          <a:p>
            <a:pPr lvl="0" indent="0" marL="0">
              <a:buNone/>
            </a:pPr>
            <a:r>
              <a:rPr b="1"/>
              <a:t>Psychological and Cultural Impact</a:t>
            </a:r>
          </a:p>
          <a:p>
            <a:pPr lvl="0"/>
            <a:r>
              <a:rPr/>
              <a:t>The scandal prompted debates on public and private morality, influencing society’s view on honesty in leadership.</a:t>
            </a:r>
          </a:p>
          <a:p>
            <a:pPr lvl="0" indent="0" marL="0">
              <a:buNone/>
            </a:pPr>
            <a:r>
              <a:rPr b="1"/>
              <a:t>Iconic Language and Lasting Legacy</a:t>
            </a:r>
          </a:p>
          <a:p>
            <a:pPr lvl="0"/>
            <a:r>
              <a:rPr/>
              <a:t>The phrasing became iconic, making it a memorable cultural phenomenon and embedding it in public consciousness.</a:t>
            </a:r>
          </a:p>
          <a:p>
            <a:pPr lvl="0" indent="0" marL="0">
              <a:spcBef>
                <a:spcPts val="3000"/>
              </a:spcBef>
              <a:buNone/>
            </a:pPr>
            <a:r>
              <a:rPr b="1"/>
              <a:t>The impact on Deception Research</a:t>
            </a:r>
          </a:p>
          <a:p>
            <a:pPr lvl="0" indent="0" marL="0">
              <a:buNone/>
            </a:pPr>
            <a:r>
              <a:rPr/>
              <a:t>The ‘Clinton Denial’ became the Prototype of high-stakes deception.</a:t>
            </a:r>
          </a:p>
          <a:p>
            <a:pPr lvl="0" indent="0" marL="0">
              <a:buNone/>
            </a:pPr>
            <a:r>
              <a:rPr/>
              <a:t>At the time, media pored over every frame, but the science and the technology was basic</a:t>
            </a:r>
          </a:p>
          <a:p>
            <a:pPr lvl="0" indent="0" marL="0">
              <a:buNone/>
            </a:pPr>
            <a:r>
              <a:rPr/>
              <a:t>Later ‘ground-truth’ was established. The Blue Gap Cocktail Dress and an admission.</a:t>
            </a:r>
          </a:p>
          <a:p>
            <a:pPr lvl="0" indent="0" marL="0">
              <a:buNone/>
            </a:pPr>
            <a:r>
              <a:rPr/>
              <a:t>The Clinton Denial became the ‘Touchstone’ for deception detection and case study.</a:t>
            </a:r>
          </a:p>
          <a:p>
            <a:pPr lvl="0" indent="0" marL="0">
              <a:spcBef>
                <a:spcPts val="3000"/>
              </a:spcBef>
              <a:buNone/>
            </a:pPr>
            <a:r>
              <a:rPr b="1"/>
              <a:t>The consequences of 9/11</a:t>
            </a:r>
          </a:p>
          <a:p>
            <a:pPr lvl="0" indent="0" marL="0">
              <a:buNone/>
            </a:pPr>
            <a:r>
              <a:rPr/>
              <a:t>There was a noticeable increase in funding for anti-deception research in the aftermath of 9/11</a:t>
            </a:r>
          </a:p>
          <a:p>
            <a:pPr lvl="0" indent="0" marL="0">
              <a:buNone/>
            </a:pPr>
            <a:r>
              <a:rPr/>
              <a:t>To say this was ‘frenzied’ may seem like exaggeration</a:t>
            </a:r>
          </a:p>
          <a:p>
            <a:pPr lvl="0" indent="0" marL="0">
              <a:spcBef>
                <a:spcPts val="3000"/>
              </a:spcBef>
              <a:buNone/>
            </a:pPr>
            <a:r>
              <a:rPr b="1"/>
              <a:t>Illustrative Interpretation:</a:t>
            </a:r>
          </a:p>
          <a:p>
            <a:pPr lvl="0" indent="0" marL="0">
              <a:buNone/>
            </a:pPr>
            <a:r>
              <a:rPr/>
              <a:t>Clinton’s denial can be “read” as a crafted narrative intended to manage his political survival, balancing legal precision with an attempt to appear sincere.</a:t>
            </a:r>
          </a:p>
          <a:p>
            <a:pPr lvl="0" indent="0" marL="0">
              <a:buNone/>
            </a:pPr>
            <a:r>
              <a:rPr/>
              <a:t>The audience’s interpretation depends on the interplay between the words, the delivery, and the cultural expectations of honesty.</a:t>
            </a:r>
          </a:p>
          <a:p>
            <a:pPr lvl="0" indent="0" marL="0">
              <a:spcBef>
                <a:spcPts val="3000"/>
              </a:spcBef>
              <a:buNone/>
            </a:pPr>
            <a:r>
              <a:rPr b="1"/>
              <a:t>Deception overview</a:t>
            </a:r>
          </a:p>
          <a:p>
            <a:pPr lvl="0"/>
            <a:r>
              <a:rPr/>
              <a:t>Deception is complex and multifaceted</a:t>
            </a:r>
          </a:p>
          <a:p>
            <a:pPr lvl="0"/>
            <a:r>
              <a:rPr/>
              <a:t>Traditional focus on stereotypical nonverbal behaviour is ineffective</a:t>
            </a:r>
          </a:p>
          <a:p>
            <a:pPr lvl="0"/>
            <a:r>
              <a:rPr/>
              <a:t>No single ‘Pinocchio’s Nose’ exists</a:t>
            </a:r>
          </a:p>
          <a:p>
            <a:pPr lvl="0"/>
            <a:r>
              <a:rPr/>
              <a:t>Need for </a:t>
            </a:r>
            <a:r>
              <a:rPr b="1"/>
              <a:t>multimodal</a:t>
            </a:r>
            <a:r>
              <a:rPr/>
              <a:t> analysis approach and embracing of contextual complexity</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Clinton Lie: Multimodal Signals</a:t>
            </a:r>
          </a:p>
        </p:txBody>
      </p:sp>
      <p:sp>
        <p:nvSpPr>
          <p:cNvPr id="3" name="Content Placeholder 2"/>
          <p:cNvSpPr>
            <a:spLocks noGrp="1"/>
          </p:cNvSpPr>
          <p:nvPr>
            <p:ph idx="1"/>
          </p:nvPr>
        </p:nvSpPr>
        <p:spPr/>
        <p:txBody>
          <a:bodyPr/>
          <a:lstStyle/>
          <a:p>
            <a:pPr lvl="0" indent="0" marL="0">
              <a:spcBef>
                <a:spcPts val="3000"/>
              </a:spcBef>
              <a:buNone/>
            </a:pPr>
            <a:r>
              <a:rPr b="1"/>
              <a:t>1. Linguistic Dynamics</a:t>
            </a:r>
          </a:p>
          <a:p>
            <a:pPr lvl="0"/>
            <a:r>
              <a:rPr/>
              <a:t>Shift from policy language to defensive language</a:t>
            </a:r>
          </a:p>
          <a:p>
            <a:pPr lvl="0"/>
            <a:r>
              <a:rPr/>
              <a:t>Use of definitive phrases (“I did not have…”)</a:t>
            </a:r>
          </a:p>
          <a:p>
            <a:pPr lvl="0"/>
            <a:r>
              <a:rPr/>
              <a:t>Distancing language (“that woman”)</a:t>
            </a:r>
          </a:p>
          <a:p>
            <a:pPr lvl="0"/>
            <a:r>
              <a:rPr/>
              <a:t>Pronoun emphasis (“I never told anybody…”)</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 &amp; Monica:  Sex, Lies &amp; Videotape </dc:title>
  <dc:creator>Dr. Gordon Wright</dc:creator>
  <cp:keywords/>
  <dcterms:created xsi:type="dcterms:W3CDTF">2024-11-20T08:32:08Z</dcterms:created>
  <dcterms:modified xsi:type="dcterms:W3CDTF">2024-11-20T08:32:08Z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
    <vt:lpwstr>LittleMonkeyLab, Department of Psychology</vt:lpwstr>
  </property>
  <property fmtid="{D5CDD505-2E9C-101B-9397-08002B2CF9AE}" pid="3" name="authors">
    <vt:lpwstr/>
  </property>
  <property fmtid="{D5CDD505-2E9C-101B-9397-08002B2CF9AE}" pid="4" name="biblio-config">
    <vt:lpwstr>True</vt:lpwstr>
  </property>
  <property fmtid="{D5CDD505-2E9C-101B-9397-08002B2CF9AE}" pid="5" name="by-author">
    <vt:lpwstr/>
  </property>
  <property fmtid="{D5CDD505-2E9C-101B-9397-08002B2CF9AE}" pid="6" name="date">
    <vt:lpwstr>November 20, 2024</vt:lpwstr>
  </property>
  <property fmtid="{D5CDD505-2E9C-101B-9397-08002B2CF9AE}" pid="7" name="date-format">
    <vt:lpwstr>long</vt:lpwstr>
  </property>
  <property fmtid="{D5CDD505-2E9C-101B-9397-08002B2CF9AE}" pid="8" name="execute">
    <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labels">
    <vt:lpwstr/>
  </property>
  <property fmtid="{D5CDD505-2E9C-101B-9397-08002B2CF9AE}" pid="13" name="subtitle">
    <vt:lpwstr>Identity, Agency &amp; Environment</vt:lpwstr>
  </property>
  <property fmtid="{D5CDD505-2E9C-101B-9397-08002B2CF9AE}" pid="14" name="toc-title">
    <vt:lpwstr>Table of contents</vt:lpwstr>
  </property>
</Properties>
</file>